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theme/themeOverride1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.xml" ContentType="application/vnd.openxmlformats-officedocument.themeOverrid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theme/themeOverride3.xml" ContentType="application/vnd.openxmlformats-officedocument.themeOverride+xml"/>
  <Override PartName="/ppt/charts/chart33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4.xml" ContentType="application/vnd.openxmlformats-officedocument.drawingml.chart+xml"/>
  <Override PartName="/ppt/theme/themeOverride4.xml" ContentType="application/vnd.openxmlformats-officedocument.themeOverride+xml"/>
  <Override PartName="/ppt/charts/chart35.xml" ContentType="application/vnd.openxmlformats-officedocument.drawingml.chart+xml"/>
  <Override PartName="/ppt/theme/themeOverride5.xml" ContentType="application/vnd.openxmlformats-officedocument.themeOverride+xml"/>
  <Override PartName="/ppt/charts/chart36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7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8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9.xml" ContentType="application/vnd.openxmlformats-officedocument.drawingml.chart+xml"/>
  <Override PartName="/ppt/theme/themeOverride6.xml" ContentType="application/vnd.openxmlformats-officedocument.themeOverride+xml"/>
  <Override PartName="/ppt/charts/chart40.xml" ContentType="application/vnd.openxmlformats-officedocument.drawingml.chart+xml"/>
  <Override PartName="/ppt/theme/themeOverride7.xml" ContentType="application/vnd.openxmlformats-officedocument.themeOverride+xml"/>
  <Override PartName="/ppt/charts/chart4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4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45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1.xml" ContentType="application/vnd.openxmlformats-officedocument.presentationml.notesSlide+xml"/>
  <Override PartName="/ppt/charts/chart46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47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48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49.xml" ContentType="application/vnd.openxmlformats-officedocument.drawingml.chart+xml"/>
  <Override PartName="/ppt/theme/themeOverride8.xml" ContentType="application/vnd.openxmlformats-officedocument.themeOverride+xml"/>
  <Override PartName="/ppt/charts/chart50.xml" ContentType="application/vnd.openxmlformats-officedocument.drawingml.chart+xml"/>
  <Override PartName="/ppt/theme/themeOverride9.xml" ContentType="application/vnd.openxmlformats-officedocument.themeOverride+xml"/>
  <Override PartName="/ppt/charts/chart51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13"/>
  </p:notesMasterIdLst>
  <p:sldIdLst>
    <p:sldId id="256" r:id="rId2"/>
    <p:sldId id="257" r:id="rId3"/>
    <p:sldId id="258" r:id="rId4"/>
    <p:sldId id="259" r:id="rId5"/>
    <p:sldId id="260" r:id="rId6"/>
    <p:sldId id="360" r:id="rId7"/>
    <p:sldId id="261" r:id="rId8"/>
    <p:sldId id="262" r:id="rId9"/>
    <p:sldId id="263" r:id="rId10"/>
    <p:sldId id="264" r:id="rId11"/>
    <p:sldId id="361" r:id="rId12"/>
    <p:sldId id="362" r:id="rId13"/>
    <p:sldId id="363" r:id="rId14"/>
    <p:sldId id="349" r:id="rId15"/>
    <p:sldId id="350" r:id="rId16"/>
    <p:sldId id="267" r:id="rId17"/>
    <p:sldId id="268" r:id="rId18"/>
    <p:sldId id="351" r:id="rId19"/>
    <p:sldId id="269" r:id="rId20"/>
    <p:sldId id="271" r:id="rId21"/>
    <p:sldId id="364" r:id="rId22"/>
    <p:sldId id="365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366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67" r:id="rId52"/>
    <p:sldId id="300" r:id="rId53"/>
    <p:sldId id="301" r:id="rId54"/>
    <p:sldId id="302" r:id="rId55"/>
    <p:sldId id="303" r:id="rId56"/>
    <p:sldId id="304" r:id="rId57"/>
    <p:sldId id="305" r:id="rId58"/>
    <p:sldId id="368" r:id="rId59"/>
    <p:sldId id="306" r:id="rId60"/>
    <p:sldId id="369" r:id="rId61"/>
    <p:sldId id="307" r:id="rId62"/>
    <p:sldId id="370" r:id="rId63"/>
    <p:sldId id="309" r:id="rId64"/>
    <p:sldId id="310" r:id="rId65"/>
    <p:sldId id="311" r:id="rId66"/>
    <p:sldId id="312" r:id="rId67"/>
    <p:sldId id="313" r:id="rId68"/>
    <p:sldId id="314" r:id="rId69"/>
    <p:sldId id="315" r:id="rId70"/>
    <p:sldId id="352" r:id="rId71"/>
    <p:sldId id="353" r:id="rId72"/>
    <p:sldId id="371" r:id="rId73"/>
    <p:sldId id="354" r:id="rId74"/>
    <p:sldId id="355" r:id="rId75"/>
    <p:sldId id="356" r:id="rId76"/>
    <p:sldId id="357" r:id="rId77"/>
    <p:sldId id="358" r:id="rId78"/>
    <p:sldId id="317" r:id="rId79"/>
    <p:sldId id="318" r:id="rId80"/>
    <p:sldId id="319" r:id="rId81"/>
    <p:sldId id="320" r:id="rId82"/>
    <p:sldId id="372" r:id="rId83"/>
    <p:sldId id="321" r:id="rId84"/>
    <p:sldId id="322" r:id="rId85"/>
    <p:sldId id="323" r:id="rId86"/>
    <p:sldId id="324" r:id="rId87"/>
    <p:sldId id="325" r:id="rId88"/>
    <p:sldId id="326" r:id="rId89"/>
    <p:sldId id="327" r:id="rId90"/>
    <p:sldId id="328" r:id="rId91"/>
    <p:sldId id="329" r:id="rId92"/>
    <p:sldId id="330" r:id="rId93"/>
    <p:sldId id="331" r:id="rId94"/>
    <p:sldId id="373" r:id="rId95"/>
    <p:sldId id="333" r:id="rId96"/>
    <p:sldId id="374" r:id="rId97"/>
    <p:sldId id="334" r:id="rId98"/>
    <p:sldId id="335" r:id="rId99"/>
    <p:sldId id="336" r:id="rId100"/>
    <p:sldId id="337" r:id="rId101"/>
    <p:sldId id="338" r:id="rId102"/>
    <p:sldId id="339" r:id="rId103"/>
    <p:sldId id="341" r:id="rId104"/>
    <p:sldId id="340" r:id="rId105"/>
    <p:sldId id="342" r:id="rId106"/>
    <p:sldId id="343" r:id="rId107"/>
    <p:sldId id="344" r:id="rId108"/>
    <p:sldId id="345" r:id="rId109"/>
    <p:sldId id="346" r:id="rId110"/>
    <p:sldId id="347" r:id="rId111"/>
    <p:sldId id="348" r:id="rId1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0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1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8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1.xlsx"/><Relationship Id="rId1" Type="http://schemas.openxmlformats.org/officeDocument/2006/relationships/themeOverride" Target="../theme/themeOverride3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2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3.xlsx"/><Relationship Id="rId1" Type="http://schemas.openxmlformats.org/officeDocument/2006/relationships/themeOverride" Target="../theme/themeOverride4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4.xlsx"/><Relationship Id="rId1" Type="http://schemas.openxmlformats.org/officeDocument/2006/relationships/themeOverride" Target="../theme/themeOverride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5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6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7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8.xlsx"/><Relationship Id="rId1" Type="http://schemas.openxmlformats.org/officeDocument/2006/relationships/themeOverride" Target="../theme/themeOverride6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9.xlsx"/><Relationship Id="rId1" Type="http://schemas.openxmlformats.org/officeDocument/2006/relationships/themeOverride" Target="../theme/themeOverride7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0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1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2.xlsx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3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4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5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6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7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8.xlsx"/><Relationship Id="rId1" Type="http://schemas.openxmlformats.org/officeDocument/2006/relationships/themeOverride" Target="../theme/themeOverride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9.xlsx"/><Relationship Id="rId1" Type="http://schemas.openxmlformats.org/officeDocument/2006/relationships/themeOverride" Target="../theme/themeOverride9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0.xlsx"/><Relationship Id="rId1" Type="http://schemas.openxmlformats.org/officeDocument/2006/relationships/themeOverride" Target="../theme/themeOverride10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Заболеваемость</a:t>
            </a:r>
            <a:r>
              <a:rPr lang="ru-RU" baseline="0" dirty="0" smtClean="0"/>
              <a:t> сифилисом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3460912729691883E-2"/>
          <c:y val="0.1239361795731302"/>
          <c:w val="0.94653908727030811"/>
          <c:h val="0.680255110255856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4000"/>
                    <a:shade val="51000"/>
                    <a:satMod val="130000"/>
                  </a:schemeClr>
                </a:gs>
                <a:gs pos="80000">
                  <a:schemeClr val="accent2">
                    <a:tint val="54000"/>
                    <a:shade val="93000"/>
                    <a:satMod val="130000"/>
                  </a:schemeClr>
                </a:gs>
                <a:gs pos="100000">
                  <a:schemeClr val="accent2">
                    <a:tint val="54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РФ</c:v>
                </c:pt>
                <c:pt idx="1">
                  <c:v>ЦФО</c:v>
                </c:pt>
                <c:pt idx="2">
                  <c:v>Тамбовская область</c:v>
                </c:pt>
                <c:pt idx="3">
                  <c:v>Ярославская область</c:v>
                </c:pt>
                <c:pt idx="4">
                  <c:v>Тульская область</c:v>
                </c:pt>
                <c:pt idx="5">
                  <c:v>Рязанская область</c:v>
                </c:pt>
                <c:pt idx="6">
                  <c:v>Владимирская область</c:v>
                </c:pt>
                <c:pt idx="7">
                  <c:v>Брянская область</c:v>
                </c:pt>
                <c:pt idx="8">
                  <c:v>Москва</c:v>
                </c:pt>
                <c:pt idx="9">
                  <c:v>Ивановская область</c:v>
                </c:pt>
                <c:pt idx="10">
                  <c:v>Липецкая  область</c:v>
                </c:pt>
                <c:pt idx="11">
                  <c:v>Воронежская область</c:v>
                </c:pt>
                <c:pt idx="12">
                  <c:v>Калужская область</c:v>
                </c:pt>
                <c:pt idx="13">
                  <c:v>Тверская область</c:v>
                </c:pt>
                <c:pt idx="14">
                  <c:v>Орловская область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15</c:v>
                </c:pt>
                <c:pt idx="1">
                  <c:v>18.100000000000001</c:v>
                </c:pt>
                <c:pt idx="2">
                  <c:v>3.5</c:v>
                </c:pt>
                <c:pt idx="3">
                  <c:v>12.5</c:v>
                </c:pt>
                <c:pt idx="4">
                  <c:v>14.7</c:v>
                </c:pt>
                <c:pt idx="5">
                  <c:v>5.5</c:v>
                </c:pt>
                <c:pt idx="6">
                  <c:v>9.1999999999999993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2F-4D66-8955-718134B7D3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7000"/>
                    <a:shade val="51000"/>
                    <a:satMod val="130000"/>
                  </a:schemeClr>
                </a:gs>
                <a:gs pos="80000">
                  <a:schemeClr val="accent2">
                    <a:tint val="77000"/>
                    <a:shade val="93000"/>
                    <a:satMod val="130000"/>
                  </a:schemeClr>
                </a:gs>
                <a:gs pos="100000">
                  <a:schemeClr val="accent2">
                    <a:tint val="77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0"/>
              <c:layout>
                <c:manualLayout>
                  <c:x val="-1.44478844169246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2F-4D66-8955-718134B7D3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РФ</c:v>
                </c:pt>
                <c:pt idx="1">
                  <c:v>ЦФО</c:v>
                </c:pt>
                <c:pt idx="2">
                  <c:v>Тамбовская область</c:v>
                </c:pt>
                <c:pt idx="3">
                  <c:v>Ярославская область</c:v>
                </c:pt>
                <c:pt idx="4">
                  <c:v>Тульская область</c:v>
                </c:pt>
                <c:pt idx="5">
                  <c:v>Рязанская область</c:v>
                </c:pt>
                <c:pt idx="6">
                  <c:v>Владимирская область</c:v>
                </c:pt>
                <c:pt idx="7">
                  <c:v>Брянская область</c:v>
                </c:pt>
                <c:pt idx="8">
                  <c:v>Москва</c:v>
                </c:pt>
                <c:pt idx="9">
                  <c:v>Ивановская область</c:v>
                </c:pt>
                <c:pt idx="10">
                  <c:v>Липецкая  область</c:v>
                </c:pt>
                <c:pt idx="11">
                  <c:v>Воронежская область</c:v>
                </c:pt>
                <c:pt idx="12">
                  <c:v>Калужская область</c:v>
                </c:pt>
                <c:pt idx="13">
                  <c:v>Тверская область</c:v>
                </c:pt>
                <c:pt idx="14">
                  <c:v>Орловская область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10.4</c:v>
                </c:pt>
                <c:pt idx="1">
                  <c:v>13.3</c:v>
                </c:pt>
                <c:pt idx="2">
                  <c:v>2.4</c:v>
                </c:pt>
                <c:pt idx="3">
                  <c:v>10.6</c:v>
                </c:pt>
                <c:pt idx="4">
                  <c:v>10.3</c:v>
                </c:pt>
                <c:pt idx="5">
                  <c:v>2.8</c:v>
                </c:pt>
                <c:pt idx="6">
                  <c:v>9</c:v>
                </c:pt>
                <c:pt idx="7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2F-4D66-8955-718134B7D3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2.1218890680033321E-17"/>
                  <c:y val="-4.76190476190476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12F-4D66-8955-718134B7D3AA}"/>
                </c:ext>
              </c:extLst>
            </c:dLbl>
            <c:dLbl>
              <c:idx val="2"/>
              <c:layout>
                <c:manualLayout>
                  <c:x val="0"/>
                  <c:y val="-3.100775193798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12F-4D66-8955-718134B7D3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РФ</c:v>
                </c:pt>
                <c:pt idx="1">
                  <c:v>ЦФО</c:v>
                </c:pt>
                <c:pt idx="2">
                  <c:v>Тамбовская область</c:v>
                </c:pt>
                <c:pt idx="3">
                  <c:v>Ярославская область</c:v>
                </c:pt>
                <c:pt idx="4">
                  <c:v>Тульская область</c:v>
                </c:pt>
                <c:pt idx="5">
                  <c:v>Рязанская область</c:v>
                </c:pt>
                <c:pt idx="6">
                  <c:v>Владимирская область</c:v>
                </c:pt>
                <c:pt idx="7">
                  <c:v>Брянская область</c:v>
                </c:pt>
                <c:pt idx="8">
                  <c:v>Москва</c:v>
                </c:pt>
                <c:pt idx="9">
                  <c:v>Ивановская область</c:v>
                </c:pt>
                <c:pt idx="10">
                  <c:v>Липецкая  область</c:v>
                </c:pt>
                <c:pt idx="11">
                  <c:v>Воронежская область</c:v>
                </c:pt>
                <c:pt idx="12">
                  <c:v>Калужская область</c:v>
                </c:pt>
                <c:pt idx="13">
                  <c:v>Тверская область</c:v>
                </c:pt>
                <c:pt idx="14">
                  <c:v>Орловская область</c:v>
                </c:pt>
              </c:strCache>
            </c:strRef>
          </c:cat>
          <c:val>
            <c:numRef>
              <c:f>Лист1!$D$2:$D$16</c:f>
              <c:numCache>
                <c:formatCode>General</c:formatCode>
                <c:ptCount val="15"/>
                <c:pt idx="0">
                  <c:v>14.4</c:v>
                </c:pt>
                <c:pt idx="1">
                  <c:v>24.1</c:v>
                </c:pt>
                <c:pt idx="2">
                  <c:v>2.7</c:v>
                </c:pt>
                <c:pt idx="3">
                  <c:v>13.9</c:v>
                </c:pt>
                <c:pt idx="4">
                  <c:v>19.2</c:v>
                </c:pt>
                <c:pt idx="5">
                  <c:v>4.7</c:v>
                </c:pt>
                <c:pt idx="6">
                  <c:v>14.2</c:v>
                </c:pt>
                <c:pt idx="7">
                  <c:v>8.1999999999999993</c:v>
                </c:pt>
                <c:pt idx="8">
                  <c:v>41.6</c:v>
                </c:pt>
                <c:pt idx="9">
                  <c:v>6.6</c:v>
                </c:pt>
                <c:pt idx="10">
                  <c:v>6.2</c:v>
                </c:pt>
                <c:pt idx="11">
                  <c:v>13.8</c:v>
                </c:pt>
                <c:pt idx="12">
                  <c:v>39.1</c:v>
                </c:pt>
                <c:pt idx="13">
                  <c:v>22.5</c:v>
                </c:pt>
                <c:pt idx="14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12F-4D66-8955-718134B7D3A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shade val="51000"/>
                    <a:satMod val="130000"/>
                  </a:schemeClr>
                </a:gs>
                <a:gs pos="80000">
                  <a:schemeClr val="accent2">
                    <a:shade val="76000"/>
                    <a:shade val="93000"/>
                    <a:satMod val="130000"/>
                  </a:schemeClr>
                </a:gs>
                <a:gs pos="100000">
                  <a:schemeClr val="accent2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РФ</c:v>
                </c:pt>
                <c:pt idx="1">
                  <c:v>ЦФО</c:v>
                </c:pt>
                <c:pt idx="2">
                  <c:v>Тамбовская область</c:v>
                </c:pt>
                <c:pt idx="3">
                  <c:v>Ярославская область</c:v>
                </c:pt>
                <c:pt idx="4">
                  <c:v>Тульская область</c:v>
                </c:pt>
                <c:pt idx="5">
                  <c:v>Рязанская область</c:v>
                </c:pt>
                <c:pt idx="6">
                  <c:v>Владимирская область</c:v>
                </c:pt>
                <c:pt idx="7">
                  <c:v>Брянская область</c:v>
                </c:pt>
                <c:pt idx="8">
                  <c:v>Москва</c:v>
                </c:pt>
                <c:pt idx="9">
                  <c:v>Ивановская область</c:v>
                </c:pt>
                <c:pt idx="10">
                  <c:v>Липецкая  область</c:v>
                </c:pt>
                <c:pt idx="11">
                  <c:v>Воронежская область</c:v>
                </c:pt>
                <c:pt idx="12">
                  <c:v>Калужская область</c:v>
                </c:pt>
                <c:pt idx="13">
                  <c:v>Тверская область</c:v>
                </c:pt>
                <c:pt idx="14">
                  <c:v>Орловская область</c:v>
                </c:pt>
              </c:strCache>
            </c:strRef>
          </c:cat>
          <c:val>
            <c:numRef>
              <c:f>Лист1!$E$2:$E$16</c:f>
              <c:numCache>
                <c:formatCode>General</c:formatCode>
                <c:ptCount val="15"/>
                <c:pt idx="0">
                  <c:v>18.899999999999999</c:v>
                </c:pt>
                <c:pt idx="1">
                  <c:v>37.299999999999997</c:v>
                </c:pt>
                <c:pt idx="2">
                  <c:v>3.1</c:v>
                </c:pt>
                <c:pt idx="3">
                  <c:v>18.2</c:v>
                </c:pt>
                <c:pt idx="4">
                  <c:v>23.2</c:v>
                </c:pt>
                <c:pt idx="5">
                  <c:v>4.9000000000000004</c:v>
                </c:pt>
                <c:pt idx="6">
                  <c:v>19.7</c:v>
                </c:pt>
                <c:pt idx="7">
                  <c:v>15.3</c:v>
                </c:pt>
                <c:pt idx="8">
                  <c:v>80.900000000000006</c:v>
                </c:pt>
                <c:pt idx="9">
                  <c:v>12.6</c:v>
                </c:pt>
                <c:pt idx="10">
                  <c:v>11</c:v>
                </c:pt>
                <c:pt idx="11">
                  <c:v>17.5</c:v>
                </c:pt>
                <c:pt idx="12">
                  <c:v>36.299999999999997</c:v>
                </c:pt>
                <c:pt idx="13">
                  <c:v>25.7</c:v>
                </c:pt>
                <c:pt idx="14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2F-4D66-8955-718134B7D3A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3000"/>
                    <a:shade val="51000"/>
                    <a:satMod val="130000"/>
                  </a:schemeClr>
                </a:gs>
                <a:gs pos="80000">
                  <a:schemeClr val="accent2">
                    <a:shade val="53000"/>
                    <a:shade val="93000"/>
                    <a:satMod val="130000"/>
                  </a:schemeClr>
                </a:gs>
                <a:gs pos="100000">
                  <a:schemeClr val="accent2">
                    <a:shade val="53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РФ</c:v>
                </c:pt>
                <c:pt idx="1">
                  <c:v>ЦФО</c:v>
                </c:pt>
                <c:pt idx="2">
                  <c:v>Тамбовская область</c:v>
                </c:pt>
                <c:pt idx="3">
                  <c:v>Ярославская область</c:v>
                </c:pt>
                <c:pt idx="4">
                  <c:v>Тульская область</c:v>
                </c:pt>
                <c:pt idx="5">
                  <c:v>Рязанская область</c:v>
                </c:pt>
                <c:pt idx="6">
                  <c:v>Владимирская область</c:v>
                </c:pt>
                <c:pt idx="7">
                  <c:v>Брянская область</c:v>
                </c:pt>
                <c:pt idx="8">
                  <c:v>Москва</c:v>
                </c:pt>
                <c:pt idx="9">
                  <c:v>Ивановская область</c:v>
                </c:pt>
                <c:pt idx="10">
                  <c:v>Липецкая  область</c:v>
                </c:pt>
                <c:pt idx="11">
                  <c:v>Воронежская область</c:v>
                </c:pt>
                <c:pt idx="12">
                  <c:v>Калужская область</c:v>
                </c:pt>
                <c:pt idx="13">
                  <c:v>Тверская область</c:v>
                </c:pt>
                <c:pt idx="14">
                  <c:v>Орловская область</c:v>
                </c:pt>
              </c:strCache>
            </c:strRef>
          </c:cat>
          <c:val>
            <c:numRef>
              <c:f>Лист1!$F$2:$F$16</c:f>
              <c:numCache>
                <c:formatCode>General</c:formatCode>
                <c:ptCount val="15"/>
                <c:pt idx="2">
                  <c:v>4.2</c:v>
                </c:pt>
                <c:pt idx="3">
                  <c:v>15.7</c:v>
                </c:pt>
                <c:pt idx="7">
                  <c:v>13.7</c:v>
                </c:pt>
                <c:pt idx="9">
                  <c:v>17.8</c:v>
                </c:pt>
                <c:pt idx="10">
                  <c:v>10.7</c:v>
                </c:pt>
                <c:pt idx="11">
                  <c:v>17.899999999999999</c:v>
                </c:pt>
                <c:pt idx="12">
                  <c:v>31.1</c:v>
                </c:pt>
                <c:pt idx="13">
                  <c:v>17.7</c:v>
                </c:pt>
                <c:pt idx="14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12F-4D66-8955-718134B7D3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1325264"/>
        <c:axId val="581322520"/>
      </c:barChart>
      <c:catAx>
        <c:axId val="58132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22520"/>
        <c:crosses val="autoZero"/>
        <c:auto val="1"/>
        <c:lblAlgn val="ctr"/>
        <c:lblOffset val="100"/>
        <c:noMultiLvlLbl val="0"/>
      </c:catAx>
      <c:valAx>
        <c:axId val="581322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2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</c:view3D>
    <c:floor>
      <c:thickness val="0"/>
    </c:floor>
    <c:sideWall>
      <c:thickness val="0"/>
      <c:spPr>
        <a:solidFill>
          <a:srgbClr val="9BBB59">
            <a:lumMod val="40000"/>
            <a:lumOff val="60000"/>
          </a:srgbClr>
        </a:solidFill>
      </c:spPr>
    </c:sideWall>
    <c:backWall>
      <c:thickness val="0"/>
      <c:spPr>
        <a:solidFill>
          <a:srgbClr val="9BBB59">
            <a:lumMod val="40000"/>
            <a:lumOff val="60000"/>
          </a:srgbClr>
        </a:solidFill>
      </c:spPr>
    </c:backWall>
    <c:plotArea>
      <c:layout>
        <c:manualLayout>
          <c:layoutTarget val="inner"/>
          <c:xMode val="edge"/>
          <c:yMode val="edge"/>
          <c:x val="0.23326589384660251"/>
          <c:y val="6.3898887639045124E-2"/>
          <c:w val="0.75068863988155332"/>
          <c:h val="0.8565310586176727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Ранние формы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0.98499999999999999</c:v>
                </c:pt>
                <c:pt idx="1">
                  <c:v>0.94499999999999995</c:v>
                </c:pt>
                <c:pt idx="2">
                  <c:v>0.86899999999999999</c:v>
                </c:pt>
                <c:pt idx="3">
                  <c:v>0.85699999999999998</c:v>
                </c:pt>
                <c:pt idx="4">
                  <c:v>0.87</c:v>
                </c:pt>
                <c:pt idx="5">
                  <c:v>0.875</c:v>
                </c:pt>
                <c:pt idx="6">
                  <c:v>0.88900000000000001</c:v>
                </c:pt>
                <c:pt idx="7">
                  <c:v>0.872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DC-4978-A3D6-935B79A74F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Поздние формы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6"/>
              <c:layout>
                <c:manualLayout>
                  <c:x val="3.205128205128204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FDC-4978-A3D6-935B79A74FC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Лист1!$C$2:$C$9</c:f>
              <c:numCache>
                <c:formatCode>0.00%</c:formatCode>
                <c:ptCount val="8"/>
                <c:pt idx="0">
                  <c:v>1.4999999999999999E-2</c:v>
                </c:pt>
                <c:pt idx="1">
                  <c:v>5.5E-2</c:v>
                </c:pt>
                <c:pt idx="2">
                  <c:v>0.13100000000000001</c:v>
                </c:pt>
                <c:pt idx="3">
                  <c:v>0.14299999999999999</c:v>
                </c:pt>
                <c:pt idx="4">
                  <c:v>0.13</c:v>
                </c:pt>
                <c:pt idx="5">
                  <c:v>0.125</c:v>
                </c:pt>
                <c:pt idx="6" formatCode="0%">
                  <c:v>0.111</c:v>
                </c:pt>
                <c:pt idx="7">
                  <c:v>0.128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DC-4978-A3D6-935B79A74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1331536"/>
        <c:axId val="581332320"/>
        <c:axId val="467954160"/>
      </c:bar3DChart>
      <c:catAx>
        <c:axId val="58133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81332320"/>
        <c:crosses val="autoZero"/>
        <c:auto val="1"/>
        <c:lblAlgn val="ctr"/>
        <c:lblOffset val="100"/>
        <c:noMultiLvlLbl val="0"/>
      </c:catAx>
      <c:valAx>
        <c:axId val="58133232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581331536"/>
        <c:crosses val="autoZero"/>
        <c:crossBetween val="between"/>
      </c:valAx>
      <c:serAx>
        <c:axId val="467954160"/>
        <c:scaling>
          <c:orientation val="minMax"/>
        </c:scaling>
        <c:delete val="1"/>
        <c:axPos val="b"/>
        <c:majorTickMark val="out"/>
        <c:minorTickMark val="none"/>
        <c:tickLblPos val="nextTo"/>
        <c:crossAx val="581332320"/>
        <c:crosses val="autoZero"/>
      </c:ser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356CE5FA-395E-42C7-8AAD-15F85D4D3CD4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C77-4AE6-9E2F-7259361004B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D1B6724C-9EBF-4E85-A1E4-D7127C204B7B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C77-4AE6-9E2F-7259361004B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5FA9A20E-9155-4594-8D67-29BA224E6053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C77-4AE6-9E2F-7259361004B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ABC5D505-61E4-45A6-8BAF-082C4B40F7ED}" type="VALUE">
                      <a:rPr lang="en-US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C77-4AE6-9E2F-7259361004B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9C4E6A5B-73EF-4443-9541-1100C8254E94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C77-4AE6-9E2F-7259361004BD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03476CB5-DBB1-4903-8473-C4203DA2F864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C77-4AE6-9E2F-7259361004BD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E21AE193-6CF9-43BA-945D-30EAFCB508E5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C77-4AE6-9E2F-7259361004BD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76D888CD-1780-4304-AD44-A1918619075B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C77-4AE6-9E2F-7259361004BD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7D6BBBFC-C03E-4FC4-BA20-74AAE073A527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C77-4AE6-9E2F-7259361004BD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B227C1C1-ECE6-4DC9-B2B6-52E05669123C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C77-4AE6-9E2F-7259361004BD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78C1E3A3-444F-4A59-B7CC-DC176CB94BE5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7C77-4AE6-9E2F-7259361004BD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D3C89281-DBEA-4DA1-AD8D-1BB180FBD1EB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C77-4AE6-9E2F-7259361004BD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baseline="0" smtClean="0"/>
                      <a:t> </a:t>
                    </a:r>
                    <a:fld id="{20037D7C-25DC-492D-A4E5-854A098E2C21}" type="VALUE">
                      <a:rPr lang="en-US" baseline="0"/>
                      <a:pPr/>
                      <a:t>[ЗНАЧЕНИЕ]</a:t>
                    </a:fld>
                    <a:endParaRPr lang="en-US" baseline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087-48AA-BE2C-D2209F5C961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Лист1!$B$2:$B$14</c:f>
              <c:numCache>
                <c:formatCode>0.00%</c:formatCode>
                <c:ptCount val="13"/>
                <c:pt idx="0">
                  <c:v>0.08</c:v>
                </c:pt>
                <c:pt idx="1">
                  <c:v>8.6999999999999994E-2</c:v>
                </c:pt>
                <c:pt idx="2">
                  <c:v>6.3E-2</c:v>
                </c:pt>
                <c:pt idx="3">
                  <c:v>0.124</c:v>
                </c:pt>
                <c:pt idx="4">
                  <c:v>6.3E-2</c:v>
                </c:pt>
                <c:pt idx="5">
                  <c:v>8.7999999999999995E-2</c:v>
                </c:pt>
                <c:pt idx="6">
                  <c:v>5.0999999999999997E-2</c:v>
                </c:pt>
                <c:pt idx="7">
                  <c:v>0.02</c:v>
                </c:pt>
                <c:pt idx="8">
                  <c:v>2.9000000000000001E-2</c:v>
                </c:pt>
                <c:pt idx="9">
                  <c:v>4.2999999999999997E-2</c:v>
                </c:pt>
                <c:pt idx="10">
                  <c:v>7.3999999999999996E-2</c:v>
                </c:pt>
                <c:pt idx="11" formatCode="0%">
                  <c:v>0</c:v>
                </c:pt>
                <c:pt idx="12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C77-4AE6-9E2F-725936100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1334280"/>
        <c:axId val="581339376"/>
      </c:barChart>
      <c:catAx>
        <c:axId val="5813342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81339376"/>
        <c:crosses val="autoZero"/>
        <c:auto val="1"/>
        <c:lblAlgn val="ctr"/>
        <c:lblOffset val="100"/>
        <c:noMultiLvlLbl val="0"/>
      </c:catAx>
      <c:valAx>
        <c:axId val="581339376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581334280"/>
        <c:crosses val="autoZero"/>
        <c:crossBetween val="between"/>
      </c:valAx>
      <c:spPr>
        <a:solidFill>
          <a:srgbClr val="FFFF00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0677956849848E-2"/>
          <c:y val="7.7294685990338161E-2"/>
          <c:w val="0.91919328221849605"/>
          <c:h val="0.834790977214804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10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39-4CBF-A56B-1EA2AADD3A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1333104"/>
        <c:axId val="581331144"/>
      </c:barChart>
      <c:catAx>
        <c:axId val="58133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31144"/>
        <c:crosses val="autoZero"/>
        <c:auto val="1"/>
        <c:lblAlgn val="ctr"/>
        <c:lblOffset val="100"/>
        <c:noMultiLvlLbl val="0"/>
      </c:catAx>
      <c:valAx>
        <c:axId val="581331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3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 исследований на сифилис в диспансере</a:t>
            </a:r>
          </a:p>
        </c:rich>
      </c:tx>
      <c:layout>
        <c:manualLayout>
          <c:xMode val="edge"/>
          <c:yMode val="edge"/>
          <c:x val="0.15302944764837503"/>
          <c:y val="4.42481384130314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1750" cap="rnd">
              <a:solidFill>
                <a:schemeClr val="accent4">
                  <a:shade val="6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>
                  <a:shade val="65000"/>
                </a:schemeClr>
              </a:solidFill>
              <a:ln>
                <a:noFill/>
              </a:ln>
              <a:effectLst/>
            </c:spPr>
          </c:marker>
          <c:dLbls>
            <c:delete val="1"/>
          </c:dLbls>
          <c:cat>
            <c:numRef>
              <c:f>Лист1!$A$2:$A$18</c:f>
              <c:numCache>
                <c:formatCode>General</c:formatCode>
                <c:ptCount val="17"/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Лист1!$B$2:$B$18</c:f>
              <c:numCache>
                <c:formatCode>General</c:formatCode>
                <c:ptCount val="17"/>
                <c:pt idx="1">
                  <c:v>338908</c:v>
                </c:pt>
                <c:pt idx="2">
                  <c:v>329097</c:v>
                </c:pt>
                <c:pt idx="3">
                  <c:v>312614</c:v>
                </c:pt>
                <c:pt idx="4">
                  <c:v>314972</c:v>
                </c:pt>
                <c:pt idx="5">
                  <c:v>298473</c:v>
                </c:pt>
                <c:pt idx="6">
                  <c:v>196493</c:v>
                </c:pt>
                <c:pt idx="7">
                  <c:v>204136</c:v>
                </c:pt>
                <c:pt idx="8">
                  <c:v>165523</c:v>
                </c:pt>
                <c:pt idx="9">
                  <c:v>139379</c:v>
                </c:pt>
                <c:pt idx="10">
                  <c:v>88133</c:v>
                </c:pt>
                <c:pt idx="11">
                  <c:v>61426</c:v>
                </c:pt>
                <c:pt idx="12">
                  <c:v>43796</c:v>
                </c:pt>
                <c:pt idx="13">
                  <c:v>38055</c:v>
                </c:pt>
                <c:pt idx="14">
                  <c:v>38058</c:v>
                </c:pt>
                <c:pt idx="15">
                  <c:v>38335</c:v>
                </c:pt>
                <c:pt idx="16">
                  <c:v>37565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929-4486-85EF-CFE513C97B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Лист1!$A$2:$A$18</c:f>
              <c:numCache>
                <c:formatCode>General</c:formatCode>
                <c:ptCount val="17"/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Лист1!$C$2:$C$18</c:f>
              <c:numCache>
                <c:formatCode>General</c:formatCode>
                <c:ptCount val="1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929-4486-85EF-CFE513C97B6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1750" cap="rnd">
              <a:solidFill>
                <a:schemeClr val="accent4">
                  <a:tint val="6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>
                  <a:tint val="65000"/>
                </a:schemeClr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Лист1!$A$2:$A$18</c:f>
              <c:numCache>
                <c:formatCode>General</c:formatCode>
                <c:ptCount val="17"/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Лист1!$D$2:$D$18</c:f>
              <c:numCache>
                <c:formatCode>General</c:formatCode>
                <c:ptCount val="1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A929-4486-85EF-CFE513C97B6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81329184"/>
        <c:axId val="581329576"/>
      </c:lineChart>
      <c:catAx>
        <c:axId val="58132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29576"/>
        <c:crosses val="autoZero"/>
        <c:auto val="1"/>
        <c:lblAlgn val="ctr"/>
        <c:lblOffset val="100"/>
        <c:noMultiLvlLbl val="0"/>
      </c:catAx>
      <c:valAx>
        <c:axId val="5813295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8132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Заболеваемость </a:t>
            </a:r>
            <a:r>
              <a:rPr lang="ru-RU" dirty="0" smtClean="0"/>
              <a:t>сифилисом в Тамбовской области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исследований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Лист1!$A$2:$A$18</c:f>
              <c:numCache>
                <c:formatCode>General</c:formatCode>
                <c:ptCount val="17"/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Лист1!$B$2:$B$18</c:f>
              <c:numCache>
                <c:formatCode>General</c:formatCode>
                <c:ptCount val="1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571-47A1-8E29-67B73B0716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заболеваемость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elete val="1"/>
          </c:dLbls>
          <c:cat>
            <c:numRef>
              <c:f>Лист1!$A$2:$A$18</c:f>
              <c:numCache>
                <c:formatCode>General</c:formatCode>
                <c:ptCount val="17"/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Лист1!$C$2:$C$18</c:f>
              <c:numCache>
                <c:formatCode>General</c:formatCode>
                <c:ptCount val="17"/>
                <c:pt idx="1">
                  <c:v>46.1</c:v>
                </c:pt>
                <c:pt idx="2">
                  <c:v>39.5</c:v>
                </c:pt>
                <c:pt idx="3">
                  <c:v>38.5</c:v>
                </c:pt>
                <c:pt idx="4">
                  <c:v>22.4</c:v>
                </c:pt>
                <c:pt idx="5">
                  <c:v>20</c:v>
                </c:pt>
                <c:pt idx="6">
                  <c:v>17.8</c:v>
                </c:pt>
                <c:pt idx="7">
                  <c:v>10.6</c:v>
                </c:pt>
                <c:pt idx="8">
                  <c:v>8.9</c:v>
                </c:pt>
                <c:pt idx="9">
                  <c:v>6.5</c:v>
                </c:pt>
                <c:pt idx="10">
                  <c:v>7.5</c:v>
                </c:pt>
                <c:pt idx="11">
                  <c:v>4.7</c:v>
                </c:pt>
                <c:pt idx="12">
                  <c:v>2.8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2.8</c:v>
                </c:pt>
                <c:pt idx="16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571-47A1-8E29-67B73B07167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81329184"/>
        <c:axId val="581329576"/>
      </c:lineChart>
      <c:catAx>
        <c:axId val="58132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29576"/>
        <c:crosses val="autoZero"/>
        <c:auto val="1"/>
        <c:lblAlgn val="ctr"/>
        <c:lblOffset val="100"/>
        <c:noMultiLvlLbl val="0"/>
      </c:catAx>
      <c:valAx>
        <c:axId val="5813295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8132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3650793650793648E-2"/>
          <c:w val="1"/>
          <c:h val="0.82192413448318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23.9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1D-4D9F-B53C-8290AA1A97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23.9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1D-4D9F-B53C-8290AA1A97C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23.9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1D-4D9F-B53C-8290AA1A97C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23.9</c:v>
                </c:pt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1D-4D9F-B53C-8290AA1A97C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23.9</c:v>
                </c:pt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16.899999999999999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1D-4D9F-B53C-8290AA1A97C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23.9</c:v>
                </c:pt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B1D-4D9F-B53C-8290AA1A97C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23.9</c:v>
                </c:pt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1D-4D9F-B53C-8290AA1A97CF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23.9</c:v>
                </c:pt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B1D-4D9F-B53C-8290AA1A97CF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23.9</c:v>
                </c:pt>
              </c:numCache>
            </c:numRef>
          </c:cat>
          <c:val>
            <c:numRef>
              <c:f>Лист1!$J$2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1D-4D9F-B53C-8290AA1A97CF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23.9</c:v>
                </c:pt>
              </c:numCache>
            </c:numRef>
          </c:cat>
          <c:val>
            <c:numRef>
              <c:f>Лист1!$K$2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B1D-4D9F-B53C-8290AA1A97CF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23.9</c:v>
                </c:pt>
              </c:numCache>
            </c:numRef>
          </c:cat>
          <c:val>
            <c:numRef>
              <c:f>Лист1!$L$2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B1D-4D9F-B53C-8290AA1A97CF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23.9</c:v>
                </c:pt>
              </c:numCache>
            </c:numRef>
          </c:cat>
          <c:val>
            <c:numRef>
              <c:f>Лист1!$M$2</c:f>
              <c:numCache>
                <c:formatCode>General</c:formatCode>
                <c:ptCount val="1"/>
                <c:pt idx="0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B1D-4D9F-B53C-8290AA1A97CF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23.9</c:v>
                </c:pt>
              </c:numCache>
            </c:numRef>
          </c:cat>
          <c:val>
            <c:numRef>
              <c:f>Лист1!$N$2</c:f>
              <c:numCache>
                <c:formatCode>General</c:formatCode>
                <c:ptCount val="1"/>
                <c:pt idx="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B1D-4D9F-B53C-8290AA1A97CF}"/>
            </c:ext>
          </c:extLst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23.9</c:v>
                </c:pt>
              </c:numCache>
            </c:numRef>
          </c:cat>
          <c:val>
            <c:numRef>
              <c:f>Лист1!$O$2</c:f>
              <c:numCache>
                <c:formatCode>General</c:formatCode>
                <c:ptCount val="1"/>
                <c:pt idx="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B1D-4D9F-B53C-8290AA1A97CF}"/>
            </c:ext>
          </c:extLst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23.9</c:v>
                </c:pt>
              </c:numCache>
            </c:numRef>
          </c:cat>
          <c:val>
            <c:numRef>
              <c:f>Лист1!$P$2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B1D-4D9F-B53C-8290AA1A97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603670664"/>
        <c:axId val="603674928"/>
      </c:barChart>
      <c:catAx>
        <c:axId val="603670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3674928"/>
        <c:crosses val="autoZero"/>
        <c:auto val="1"/>
        <c:lblAlgn val="ctr"/>
        <c:lblOffset val="100"/>
        <c:noMultiLvlLbl val="0"/>
      </c:catAx>
      <c:valAx>
        <c:axId val="603674928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3670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18786194940153E-2"/>
          <c:y val="0.12346564104825593"/>
          <c:w val="0.90893199535234381"/>
          <c:h val="0.721643719399706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 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71.7</c:v>
                </c:pt>
                <c:pt idx="2">
                  <c:v>55.4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06-4A49-B005-91D48B2CBE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 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59.4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06-4A49-B005-91D48B2CBE7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 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58.9</c:v>
                </c:pt>
                <c:pt idx="2">
                  <c:v>42.8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06-4A49-B005-91D48B2CBE7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 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61.7</c:v>
                </c:pt>
                <c:pt idx="2">
                  <c:v>37.4</c:v>
                </c:pt>
                <c:pt idx="4">
                  <c:v>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06-4A49-B005-91D48B2CBE7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 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52.8</c:v>
                </c:pt>
                <c:pt idx="2">
                  <c:v>26.4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06-4A49-B005-91D48B2CBE7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 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56.6</c:v>
                </c:pt>
                <c:pt idx="2">
                  <c:v>24.6</c:v>
                </c:pt>
                <c:pt idx="4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206-4A49-B005-91D48B2CBE7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 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56.6</c:v>
                </c:pt>
                <c:pt idx="2">
                  <c:v>22.6</c:v>
                </c:pt>
                <c:pt idx="4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06-4A49-B005-91D48B2CBE7A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 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7-4A78-826B-0614526E1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81333888"/>
        <c:axId val="581340944"/>
      </c:barChart>
      <c:catAx>
        <c:axId val="581333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40944"/>
        <c:crosses val="autoZero"/>
        <c:auto val="1"/>
        <c:lblAlgn val="ctr"/>
        <c:lblOffset val="100"/>
        <c:noMultiLvlLbl val="0"/>
      </c:catAx>
      <c:valAx>
        <c:axId val="5813409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3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39.6</c:v>
                </c:pt>
                <c:pt idx="2">
                  <c:v>35.299999999999997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DF-4258-8698-4CC66321DDB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35.4</c:v>
                </c:pt>
                <c:pt idx="2">
                  <c:v>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DF-4258-8698-4CC66321DDB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34.9</c:v>
                </c:pt>
                <c:pt idx="2">
                  <c:v>27.7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DF-4258-8698-4CC66321DDB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33.299999999999997</c:v>
                </c:pt>
                <c:pt idx="2">
                  <c:v>25</c:v>
                </c:pt>
                <c:pt idx="4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DF-4258-8698-4CC66321DDB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32</c:v>
                </c:pt>
                <c:pt idx="2">
                  <c:v>19.399999999999999</c:v>
                </c:pt>
                <c:pt idx="4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DF-4258-8698-4CC66321DDB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35.299999999999997</c:v>
                </c:pt>
                <c:pt idx="2">
                  <c:v>17.8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1DF-4258-8698-4CC66321DDB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36.799999999999997</c:v>
                </c:pt>
                <c:pt idx="2">
                  <c:v>17</c:v>
                </c:pt>
                <c:pt idx="4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1DF-4258-8698-4CC66321DDBB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0-4820-A123-36BF4BDA9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81338984"/>
        <c:axId val="581330360"/>
      </c:barChart>
      <c:catAx>
        <c:axId val="581338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30360"/>
        <c:crosses val="autoZero"/>
        <c:auto val="1"/>
        <c:lblAlgn val="ctr"/>
        <c:lblOffset val="100"/>
        <c:noMultiLvlLbl val="0"/>
      </c:catAx>
      <c:valAx>
        <c:axId val="581330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38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15.2</c:v>
                </c:pt>
                <c:pt idx="2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9B-45CB-BAEC-5A9CBE07C25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15.3</c:v>
                </c:pt>
                <c:pt idx="2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9B-45CB-BAEC-5A9CBE07C25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15.8</c:v>
                </c:pt>
                <c:pt idx="2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9B-45CB-BAEC-5A9CBE07C25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16.3</c:v>
                </c:pt>
                <c:pt idx="2">
                  <c:v>21.7</c:v>
                </c:pt>
                <c:pt idx="4">
                  <c:v>21.5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9B-45CB-BAEC-5A9CBE07C25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15.4</c:v>
                </c:pt>
                <c:pt idx="2">
                  <c:v>16.8</c:v>
                </c:pt>
                <c:pt idx="4">
                  <c:v>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9B-45CB-BAEC-5A9CBE07C25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15.9</c:v>
                </c:pt>
                <c:pt idx="2">
                  <c:v>17</c:v>
                </c:pt>
                <c:pt idx="4">
                  <c:v>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9B-45CB-BAEC-5A9CBE07C25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14.4</c:v>
                </c:pt>
                <c:pt idx="2">
                  <c:v>16.399999999999999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9B-45CB-BAEC-5A9CBE07C25B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область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78-4DD0-A8E4-4BD9F3F42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81335456"/>
        <c:axId val="581336632"/>
      </c:barChart>
      <c:catAx>
        <c:axId val="58133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36632"/>
        <c:crosses val="autoZero"/>
        <c:auto val="1"/>
        <c:lblAlgn val="ctr"/>
        <c:lblOffset val="100"/>
        <c:noMultiLvlLbl val="0"/>
      </c:catAx>
      <c:valAx>
        <c:axId val="581336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3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484106153397494E-2"/>
          <c:y val="2.1795713035870516E-2"/>
          <c:w val="0.94451589384660251"/>
          <c:h val="0.90598893888263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11.5</c:v>
                </c:pt>
                <c:pt idx="2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0-40D9-A9F3-75183DD0506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11.3</c:v>
                </c:pt>
                <c:pt idx="2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10-40D9-A9F3-75183DD0506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11.2</c:v>
                </c:pt>
                <c:pt idx="2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10-40D9-A9F3-75183DD0506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11.2</c:v>
                </c:pt>
                <c:pt idx="2">
                  <c:v>11.1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10-40D9-A9F3-75183DD0506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11.2</c:v>
                </c:pt>
                <c:pt idx="2">
                  <c:v>8.6999999999999993</c:v>
                </c:pt>
                <c:pt idx="4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10-40D9-A9F3-75183DD0506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12.3</c:v>
                </c:pt>
                <c:pt idx="2">
                  <c:v>8.3000000000000007</c:v>
                </c:pt>
                <c:pt idx="4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10-40D9-A9F3-75183DD0506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12</c:v>
                </c:pt>
                <c:pt idx="2">
                  <c:v>8.1</c:v>
                </c:pt>
                <c:pt idx="4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10-40D9-A9F3-75183DD0506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Тамбовская обасть</c:v>
                </c:pt>
                <c:pt idx="2">
                  <c:v>РФ</c:v>
                </c:pt>
                <c:pt idx="4">
                  <c:v>ЦФО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DA-47E7-B5C0-480EA5DAB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81337416"/>
        <c:axId val="581340160"/>
      </c:barChart>
      <c:catAx>
        <c:axId val="581337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40160"/>
        <c:crosses val="autoZero"/>
        <c:auto val="1"/>
        <c:lblAlgn val="ctr"/>
        <c:lblOffset val="100"/>
        <c:noMultiLvlLbl val="0"/>
      </c:catAx>
      <c:valAx>
        <c:axId val="58134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37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727314181486547E-2"/>
          <c:y val="8.7604888941121159E-2"/>
          <c:w val="0.9142726858185134"/>
          <c:h val="0.840889254514827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51.1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46.1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59-44F6-B127-F185A14110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51.1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59-44F6-B127-F185A14110E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51.1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59-44F6-B127-F185A14110E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51.1</c:v>
                </c:pt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59-44F6-B127-F185A14110E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51.1</c:v>
                </c:pt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59-44F6-B127-F185A14110E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51.1</c:v>
                </c:pt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759-44F6-B127-F185A14110E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51.1</c:v>
                </c:pt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59-44F6-B127-F185A14110E0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51.1</c:v>
                </c:pt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759-44F6-B127-F185A14110E0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51.1</c:v>
                </c:pt>
              </c:numCache>
            </c:numRef>
          </c:cat>
          <c:val>
            <c:numRef>
              <c:f>Лист1!$J$2</c:f>
              <c:numCache>
                <c:formatCode>General</c:formatCode>
                <c:ptCount val="1"/>
                <c:pt idx="0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759-44F6-B127-F185A14110E0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51.1</c:v>
                </c:pt>
              </c:numCache>
            </c:numRef>
          </c:cat>
          <c:val>
            <c:numRef>
              <c:f>Лист1!$K$2</c:f>
              <c:numCache>
                <c:formatCode>General</c:formatCode>
                <c:ptCount val="1"/>
                <c:pt idx="0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759-44F6-B127-F185A14110E0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51.1</c:v>
                </c:pt>
              </c:numCache>
            </c:numRef>
          </c:cat>
          <c:val>
            <c:numRef>
              <c:f>Лист1!$L$2</c:f>
              <c:numCache>
                <c:formatCode>General</c:formatCode>
                <c:ptCount val="1"/>
                <c:pt idx="0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759-44F6-B127-F185A14110E0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51.1</c:v>
                </c:pt>
              </c:numCache>
            </c:numRef>
          </c:cat>
          <c:val>
            <c:numRef>
              <c:f>Лист1!$M$2</c:f>
              <c:numCache>
                <c:formatCode>General</c:formatCode>
                <c:ptCount val="1"/>
                <c:pt idx="0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759-44F6-B127-F185A14110E0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51.1</c:v>
                </c:pt>
              </c:numCache>
            </c:numRef>
          </c:cat>
          <c:val>
            <c:numRef>
              <c:f>Лист1!$N$2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759-44F6-B127-F185A14110E0}"/>
            </c:ext>
          </c:extLst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51.1</c:v>
                </c:pt>
              </c:numCache>
            </c:numRef>
          </c:cat>
          <c:val>
            <c:numRef>
              <c:f>Лист1!$O$2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759-44F6-B127-F185A14110E0}"/>
            </c:ext>
          </c:extLst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51.1</c:v>
                </c:pt>
              </c:numCache>
            </c:numRef>
          </c:cat>
          <c:val>
            <c:numRef>
              <c:f>Лист1!$P$2</c:f>
              <c:numCache>
                <c:formatCode>General</c:formatCode>
                <c:ptCount val="1"/>
                <c:pt idx="0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759-44F6-B127-F185A14110E0}"/>
            </c:ext>
          </c:extLst>
        </c:ser>
        <c:ser>
          <c:idx val="15"/>
          <c:order val="15"/>
          <c:tx>
            <c:strRef>
              <c:f>Лист1!$Q$1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51.1</c:v>
                </c:pt>
              </c:numCache>
            </c:numRef>
          </c:cat>
          <c:val>
            <c:numRef>
              <c:f>Лист1!$Q$2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759-44F6-B127-F185A14110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402792392"/>
        <c:axId val="402793048"/>
      </c:barChart>
      <c:catAx>
        <c:axId val="402792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2793048"/>
        <c:crosses val="autoZero"/>
        <c:auto val="1"/>
        <c:lblAlgn val="ctr"/>
        <c:lblOffset val="100"/>
        <c:noMultiLvlLbl val="0"/>
      </c:catAx>
      <c:valAx>
        <c:axId val="402793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2792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464949607131121"/>
          <c:y val="0.94077639324210682"/>
          <c:w val="0.85522276434938505"/>
          <c:h val="5.9223606757893128E-2"/>
        </c:manualLayout>
      </c:layout>
      <c:overlay val="0"/>
      <c:spPr>
        <a:noFill/>
        <a:ln>
          <a:noFill/>
        </a:ln>
        <a:effectLst/>
      </c:spPr>
      <c:txPr>
        <a:bodyPr rot="-5400000" spcFirstLastPara="1" vertOverflow="ellipsis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/>
              </a:rPr>
              <a:t>заболеваемость ИППП на 100 тыс. нас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/>
              </a:rPr>
              <a:t>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130.9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B2-4A98-BC34-2F949CE4F0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130.5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B2-4A98-BC34-2F949CE4F07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B2-4A98-BC34-2F949CE4F07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B2-4A98-BC34-2F949CE4F07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124.3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B2-4A98-BC34-2F949CE4F07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5E-4398-B47B-E06EEC0450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69397768"/>
        <c:axId val="469392192"/>
      </c:barChart>
      <c:catAx>
        <c:axId val="469397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9392192"/>
        <c:crosses val="autoZero"/>
        <c:auto val="1"/>
        <c:lblAlgn val="ctr"/>
        <c:lblOffset val="100"/>
        <c:noMultiLvlLbl val="0"/>
      </c:catAx>
      <c:valAx>
        <c:axId val="46939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9397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012884277430871E-2"/>
          <c:y val="0.91738936473564825"/>
          <c:w val="0.84115646447119408"/>
          <c:h val="4.59211288103154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104497166986697E-2"/>
          <c:y val="2.6685025027609253E-2"/>
          <c:w val="0.91098006366225504"/>
          <c:h val="0.737891370136110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B2-418A-B0E5-52178FDCB35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51.5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B2-418A-B0E5-52178FDCB35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B2-418A-B0E5-52178FDCB35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52.7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B2-418A-B0E5-52178FDCB35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47.9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B2-418A-B0E5-52178FDCB35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CB2-418A-B0E5-52178FDCB35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43.8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CB2-418A-B0E5-52178FDCB35B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44.3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CB2-418A-B0E5-52178FDCB35B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General</c:formatCode>
                <c:ptCount val="1"/>
                <c:pt idx="0">
                  <c:v>39.6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CB2-418A-B0E5-52178FDCB35B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hade val="51000"/>
                    <a:satMod val="130000"/>
                  </a:schemeClr>
                </a:gs>
                <a:gs pos="80000">
                  <a:schemeClr val="accent4">
                    <a:lumMod val="60000"/>
                    <a:shade val="93000"/>
                    <a:satMod val="130000"/>
                  </a:schemeClr>
                </a:gs>
                <a:gs pos="100000">
                  <a:schemeClr val="accent4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Лист1!$K$2</c:f>
              <c:numCache>
                <c:formatCode>General</c:formatCode>
                <c:ptCount val="1"/>
                <c:pt idx="0">
                  <c:v>36.4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CB2-418A-B0E5-52178FDCB35B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hade val="51000"/>
                    <a:satMod val="130000"/>
                  </a:schemeClr>
                </a:gs>
                <a:gs pos="80000">
                  <a:schemeClr val="accent5">
                    <a:lumMod val="60000"/>
                    <a:shade val="93000"/>
                    <a:satMod val="130000"/>
                  </a:schemeClr>
                </a:gs>
                <a:gs pos="100000">
                  <a:schemeClr val="accent5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Лист1!$L$2</c:f>
              <c:numCache>
                <c:formatCode>General</c:formatCode>
                <c:ptCount val="1"/>
                <c:pt idx="0">
                  <c:v>33.9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CB2-418A-B0E5-52178FDCB35B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hade val="51000"/>
                    <a:satMod val="130000"/>
                  </a:schemeClr>
                </a:gs>
                <a:gs pos="80000">
                  <a:schemeClr val="accent6">
                    <a:lumMod val="60000"/>
                    <a:shade val="93000"/>
                    <a:satMod val="130000"/>
                  </a:schemeClr>
                </a:gs>
                <a:gs pos="100000">
                  <a:schemeClr val="accent6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Лист1!$M$2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CB2-418A-B0E5-52178FDCB35B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1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1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Лист1!$N$2</c:f>
              <c:numCache>
                <c:formatCode>General</c:formatCode>
                <c:ptCount val="1"/>
                <c:pt idx="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CB2-418A-B0E5-52178FDCB35B}"/>
            </c:ext>
          </c:extLst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Лист1!$O$2</c:f>
              <c:numCache>
                <c:formatCode>General</c:formatCode>
                <c:ptCount val="1"/>
                <c:pt idx="0">
                  <c:v>30.3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86-49D0-B1DA-AEEB739554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29181752"/>
        <c:axId val="729186672"/>
        <c:axId val="0"/>
      </c:bar3DChart>
      <c:catAx>
        <c:axId val="729181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9186672"/>
        <c:crosses val="autoZero"/>
        <c:auto val="1"/>
        <c:lblAlgn val="ctr"/>
        <c:lblOffset val="100"/>
        <c:noMultiLvlLbl val="0"/>
      </c:catAx>
      <c:valAx>
        <c:axId val="72918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9181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484106153397494E-2"/>
          <c:y val="2.1795713035870516E-2"/>
          <c:w val="0.94451589384660251"/>
          <c:h val="0.893352705911760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1A-4628-A5A1-2CF066B344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1A-4628-A5A1-2CF066B3441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1A-4628-A5A1-2CF066B3441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1A-4628-A5A1-2CF066B3441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1A-4628-A5A1-2CF066B3441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1A-4628-A5A1-2CF066B3441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1A-4628-A5A1-2CF066B34418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B1A-4628-A5A1-2CF066B34418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1A-4628-A5A1-2CF066B34418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hade val="51000"/>
                    <a:satMod val="130000"/>
                  </a:schemeClr>
                </a:gs>
                <a:gs pos="80000">
                  <a:schemeClr val="accent4">
                    <a:lumMod val="60000"/>
                    <a:shade val="93000"/>
                    <a:satMod val="130000"/>
                  </a:schemeClr>
                </a:gs>
                <a:gs pos="100000">
                  <a:schemeClr val="accent4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B1A-4628-A5A1-2CF066B34418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hade val="51000"/>
                    <a:satMod val="130000"/>
                  </a:schemeClr>
                </a:gs>
                <a:gs pos="80000">
                  <a:schemeClr val="accent5">
                    <a:lumMod val="60000"/>
                    <a:shade val="93000"/>
                    <a:satMod val="130000"/>
                  </a:schemeClr>
                </a:gs>
                <a:gs pos="100000">
                  <a:schemeClr val="accent5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B1A-4628-A5A1-2CF066B34418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hade val="51000"/>
                    <a:satMod val="130000"/>
                  </a:schemeClr>
                </a:gs>
                <a:gs pos="80000">
                  <a:schemeClr val="accent6">
                    <a:lumMod val="60000"/>
                    <a:shade val="93000"/>
                    <a:satMod val="130000"/>
                  </a:schemeClr>
                </a:gs>
                <a:gs pos="100000">
                  <a:schemeClr val="accent6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Лист1!$M$2</c:f>
              <c:numCache>
                <c:formatCode>General</c:formatCode>
                <c:ptCount val="1"/>
                <c:pt idx="0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B1A-4628-A5A1-2CF066B34418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1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1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Лист1!$N$2</c:f>
              <c:numCache>
                <c:formatCode>General</c:formatCode>
                <c:ptCount val="1"/>
                <c:pt idx="0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B1A-4628-A5A1-2CF066B34418}"/>
            </c:ext>
          </c:extLst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Лист1!$O$2</c:f>
              <c:numCache>
                <c:formatCode>General</c:formatCode>
                <c:ptCount val="1"/>
                <c:pt idx="0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A2-4BC1-8F5C-83ED144A24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22110792"/>
        <c:axId val="722112432"/>
      </c:barChart>
      <c:catAx>
        <c:axId val="722110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22112432"/>
        <c:crosses val="autoZero"/>
        <c:auto val="1"/>
        <c:lblAlgn val="ctr"/>
        <c:lblOffset val="100"/>
        <c:noMultiLvlLbl val="0"/>
      </c:catAx>
      <c:valAx>
        <c:axId val="72211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2110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825992207099139E-2"/>
          <c:y val="0.93166574421827142"/>
          <c:w val="0.89112574528711153"/>
          <c:h val="5.04106091052595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Впервые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935</c:v>
                </c:pt>
                <c:pt idx="1">
                  <c:v>936</c:v>
                </c:pt>
                <c:pt idx="2">
                  <c:v>688</c:v>
                </c:pt>
                <c:pt idx="3">
                  <c:v>609</c:v>
                </c:pt>
                <c:pt idx="4">
                  <c:v>993</c:v>
                </c:pt>
                <c:pt idx="5">
                  <c:v>1070</c:v>
                </c:pt>
                <c:pt idx="6">
                  <c:v>871</c:v>
                </c:pt>
                <c:pt idx="7">
                  <c:v>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33-42A5-BFF6-8D18C2623C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3362</c:v>
                </c:pt>
                <c:pt idx="1">
                  <c:v>3173</c:v>
                </c:pt>
                <c:pt idx="2">
                  <c:v>2653</c:v>
                </c:pt>
                <c:pt idx="3">
                  <c:v>2638</c:v>
                </c:pt>
                <c:pt idx="4">
                  <c:v>3358</c:v>
                </c:pt>
                <c:pt idx="5">
                  <c:v>3556</c:v>
                </c:pt>
                <c:pt idx="6">
                  <c:v>3596</c:v>
                </c:pt>
                <c:pt idx="7">
                  <c:v>3418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33-42A5-BFF6-8D18C2623C7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81344472"/>
        <c:axId val="581348392"/>
      </c:barChart>
      <c:catAx>
        <c:axId val="581344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81348392"/>
        <c:crosses val="autoZero"/>
        <c:auto val="1"/>
        <c:lblAlgn val="ctr"/>
        <c:lblOffset val="100"/>
        <c:noMultiLvlLbl val="0"/>
      </c:catAx>
      <c:valAx>
        <c:axId val="581348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13444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095508894722"/>
          <c:y val="6.3492063492063489E-2"/>
          <c:w val="0.87784903187305474"/>
          <c:h val="0.8642925884264467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7.5992425257851742E-2"/>
                  <c:y val="-7.79874329699548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CE3-42F0-A43C-CFBFEE2E1AB8}"/>
                </c:ext>
              </c:extLst>
            </c:dLbl>
            <c:dLbl>
              <c:idx val="1"/>
              <c:layout>
                <c:manualLayout>
                  <c:x val="-7.8130946182689634E-2"/>
                  <c:y val="-6.82390038487105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CE3-42F0-A43C-CFBFEE2E1AB8}"/>
                </c:ext>
              </c:extLst>
            </c:dLbl>
            <c:dLbl>
              <c:idx val="2"/>
              <c:layout>
                <c:manualLayout>
                  <c:x val="-3.5360527685931842E-2"/>
                  <c:y val="-6.49895274749623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CE3-42F0-A43C-CFBFEE2E1AB8}"/>
                </c:ext>
              </c:extLst>
            </c:dLbl>
            <c:dLbl>
              <c:idx val="3"/>
              <c:layout>
                <c:manualLayout>
                  <c:x val="-5.972350103154167E-2"/>
                  <c:y val="-8.4486385717451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CE3-42F0-A43C-CFBFEE2E1AB8}"/>
                </c:ext>
              </c:extLst>
            </c:dLbl>
            <c:dLbl>
              <c:idx val="4"/>
              <c:layout>
                <c:manualLayout>
                  <c:x val="-6.9576862483338137E-2"/>
                  <c:y val="-6.82390038487105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CE3-42F0-A43C-CFBFEE2E1AB8}"/>
                </c:ext>
              </c:extLst>
            </c:dLbl>
            <c:dLbl>
              <c:idx val="5"/>
              <c:layout>
                <c:manualLayout>
                  <c:x val="-5.972350103154167E-2"/>
                  <c:y val="-5.8490574727466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CE3-42F0-A43C-CFBFEE2E1AB8}"/>
                </c:ext>
              </c:extLst>
            </c:dLbl>
            <c:dLbl>
              <c:idx val="6"/>
              <c:layout>
                <c:manualLayout>
                  <c:x val="-6.1158330700875822E-4"/>
                  <c:y val="-7.1488480222458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CE3-42F0-A43C-CFBFEE2E1AB8}"/>
                </c:ext>
              </c:extLst>
            </c:dLbl>
            <c:spPr>
              <a:solidFill>
                <a:prstClr val="black">
                  <a:lumMod val="65000"/>
                  <a:lumOff val="35000"/>
                  <a:alpha val="75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0.27800000000000002</c:v>
                </c:pt>
                <c:pt idx="1">
                  <c:v>0.29499999999999998</c:v>
                </c:pt>
                <c:pt idx="2">
                  <c:v>0.25900000000000001</c:v>
                </c:pt>
                <c:pt idx="3" formatCode="0%">
                  <c:v>0.23</c:v>
                </c:pt>
                <c:pt idx="4">
                  <c:v>0.29499999999999998</c:v>
                </c:pt>
                <c:pt idx="5" formatCode="0%">
                  <c:v>0.3</c:v>
                </c:pt>
                <c:pt idx="6">
                  <c:v>0.24199999999999999</c:v>
                </c:pt>
                <c:pt idx="7" formatCode="0%">
                  <c:v>0.23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E3-42F0-A43C-CFBFEE2E1AB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80057504"/>
        <c:axId val="480076856"/>
      </c:lineChart>
      <c:catAx>
        <c:axId val="48005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076856"/>
        <c:crosses val="autoZero"/>
        <c:auto val="1"/>
        <c:lblAlgn val="ctr"/>
        <c:lblOffset val="100"/>
        <c:noMultiLvlLbl val="0"/>
      </c:catAx>
      <c:valAx>
        <c:axId val="4800768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48005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взрослые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61.6</c:v>
                </c:pt>
                <c:pt idx="1">
                  <c:v>65.5</c:v>
                </c:pt>
                <c:pt idx="2">
                  <c:v>65.599999999999994</c:v>
                </c:pt>
                <c:pt idx="3">
                  <c:v>63.5</c:v>
                </c:pt>
                <c:pt idx="4">
                  <c:v>71.3</c:v>
                </c:pt>
                <c:pt idx="5">
                  <c:v>67</c:v>
                </c:pt>
                <c:pt idx="6">
                  <c:v>69.5</c:v>
                </c:pt>
                <c:pt idx="7">
                  <c:v>65.5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E4-4652-B124-4FDC881AA6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 и подростки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38.4</c:v>
                </c:pt>
                <c:pt idx="1">
                  <c:v>34.5</c:v>
                </c:pt>
                <c:pt idx="2">
                  <c:v>34.4</c:v>
                </c:pt>
                <c:pt idx="3">
                  <c:v>36.5</c:v>
                </c:pt>
                <c:pt idx="4">
                  <c:v>28.6</c:v>
                </c:pt>
                <c:pt idx="5">
                  <c:v>33</c:v>
                </c:pt>
                <c:pt idx="6">
                  <c:v>30.5</c:v>
                </c:pt>
                <c:pt idx="7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E4-4652-B124-4FDC881AA69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81344864"/>
        <c:axId val="581345648"/>
      </c:barChart>
      <c:catAx>
        <c:axId val="58134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45648"/>
        <c:crosses val="autoZero"/>
        <c:auto val="1"/>
        <c:lblAlgn val="ctr"/>
        <c:lblOffset val="100"/>
        <c:noMultiLvlLbl val="0"/>
      </c:catAx>
      <c:valAx>
        <c:axId val="58134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4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60693443875978"/>
          <c:y val="2.3964219246232907E-2"/>
          <c:w val="0.65527151571806952"/>
          <c:h val="0.8566551707667183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 и подростки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8.2012628653275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51D-473A-A2A8-E74D161CBAD9}"/>
                </c:ext>
              </c:extLst>
            </c:dLbl>
            <c:dLbl>
              <c:idx val="1"/>
              <c:layout>
                <c:manualLayout>
                  <c:x val="0"/>
                  <c:y val="7.2171113214882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51D-473A-A2A8-E74D161CBAD9}"/>
                </c:ext>
              </c:extLst>
            </c:dLbl>
            <c:dLbl>
              <c:idx val="2"/>
              <c:layout>
                <c:manualLayout>
                  <c:x val="0"/>
                  <c:y val="7.8732123507144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51D-473A-A2A8-E74D161CBAD9}"/>
                </c:ext>
              </c:extLst>
            </c:dLbl>
            <c:dLbl>
              <c:idx val="3"/>
              <c:layout>
                <c:manualLayout>
                  <c:x val="1.725417354003136E-3"/>
                  <c:y val="9.5134649237799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51D-473A-A2A8-E74D161CBAD9}"/>
                </c:ext>
              </c:extLst>
            </c:dLbl>
            <c:dLbl>
              <c:idx val="4"/>
              <c:layout>
                <c:manualLayout>
                  <c:x val="-1.7254173540031993E-3"/>
                  <c:y val="8.2012628653275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51D-473A-A2A8-E74D161CBAD9}"/>
                </c:ext>
              </c:extLst>
            </c:dLbl>
            <c:dLbl>
              <c:idx val="5"/>
              <c:layout>
                <c:manualLayout>
                  <c:x val="-3.4508347080064619E-3"/>
                  <c:y val="8.8573638945537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51D-473A-A2A8-E74D161CBAD9}"/>
                </c:ext>
              </c:extLst>
            </c:dLbl>
            <c:dLbl>
              <c:idx val="6"/>
              <c:layout>
                <c:manualLayout>
                  <c:x val="-1.7254173540031993E-3"/>
                  <c:y val="0.104976164676192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51D-473A-A2A8-E74D161CBAD9}"/>
                </c:ext>
              </c:extLst>
            </c:dLbl>
            <c:dLbl>
              <c:idx val="7"/>
              <c:layout>
                <c:manualLayout>
                  <c:x val="-3.4508347080065248E-3"/>
                  <c:y val="8.5293133799406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51D-473A-A2A8-E74D161CBA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195</c:v>
                </c:pt>
                <c:pt idx="1">
                  <c:v>245</c:v>
                </c:pt>
                <c:pt idx="2">
                  <c:v>238</c:v>
                </c:pt>
                <c:pt idx="3">
                  <c:v>308</c:v>
                </c:pt>
                <c:pt idx="4">
                  <c:v>291</c:v>
                </c:pt>
                <c:pt idx="5">
                  <c:v>278</c:v>
                </c:pt>
                <c:pt idx="6">
                  <c:v>264</c:v>
                </c:pt>
                <c:pt idx="7">
                  <c:v>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F9-4675-90CF-04E99885FB0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758</c:v>
                </c:pt>
                <c:pt idx="1">
                  <c:v>787</c:v>
                </c:pt>
                <c:pt idx="2">
                  <c:v>707</c:v>
                </c:pt>
                <c:pt idx="3">
                  <c:v>578</c:v>
                </c:pt>
                <c:pt idx="4">
                  <c:v>894</c:v>
                </c:pt>
                <c:pt idx="5">
                  <c:v>853</c:v>
                </c:pt>
                <c:pt idx="6">
                  <c:v>783</c:v>
                </c:pt>
                <c:pt idx="7">
                  <c:v>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F9-4675-90CF-04E99885FB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cylinder"/>
        <c:axId val="581346040"/>
        <c:axId val="581347608"/>
        <c:axId val="418723480"/>
      </c:bar3DChart>
      <c:catAx>
        <c:axId val="581346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47608"/>
        <c:crosses val="autoZero"/>
        <c:auto val="1"/>
        <c:lblAlgn val="ctr"/>
        <c:lblOffset val="100"/>
        <c:noMultiLvlLbl val="0"/>
      </c:catAx>
      <c:valAx>
        <c:axId val="581347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46040"/>
        <c:crosses val="autoZero"/>
        <c:crossBetween val="between"/>
      </c:valAx>
      <c:serAx>
        <c:axId val="418723480"/>
        <c:scaling>
          <c:orientation val="minMax"/>
        </c:scaling>
        <c:delete val="1"/>
        <c:axPos val="b"/>
        <c:majorTickMark val="none"/>
        <c:minorTickMark val="none"/>
        <c:tickLblPos val="nextTo"/>
        <c:crossAx val="581347608"/>
        <c:crosses val="autoZero"/>
      </c:serAx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удельный</a:t>
            </a:r>
            <a:r>
              <a:rPr lang="ru-RU" baseline="0"/>
              <a:t> вес детей и подростков</a:t>
            </a:r>
            <a:endParaRPr lang="ru-RU"/>
          </a:p>
        </c:rich>
      </c:tx>
      <c:layout>
        <c:manualLayout>
          <c:xMode val="edge"/>
          <c:yMode val="edge"/>
          <c:x val="0.16132370637785801"/>
          <c:y val="2.58064516129032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0914560770156441E-2"/>
          <c:y val="0.20204318008636019"/>
          <c:w val="0.94705174488567989"/>
          <c:h val="0.7196847007027347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0.436</c:v>
                </c:pt>
                <c:pt idx="1">
                  <c:v>0.377</c:v>
                </c:pt>
                <c:pt idx="2">
                  <c:v>0.33600000000000002</c:v>
                </c:pt>
                <c:pt idx="3">
                  <c:v>0.436</c:v>
                </c:pt>
                <c:pt idx="4">
                  <c:v>0.32600000000000001</c:v>
                </c:pt>
                <c:pt idx="5">
                  <c:v>0.32600000000000001</c:v>
                </c:pt>
                <c:pt idx="6">
                  <c:v>0.47799999999999998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73-4AC7-B805-41BE14C74ACC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74274304"/>
        <c:axId val="574277256"/>
      </c:lineChart>
      <c:catAx>
        <c:axId val="57427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4277256"/>
        <c:crosses val="autoZero"/>
        <c:auto val="1"/>
        <c:lblAlgn val="ctr"/>
        <c:lblOffset val="100"/>
        <c:noMultiLvlLbl val="0"/>
      </c:catAx>
      <c:valAx>
        <c:axId val="5742772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57427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83340927039872E-2"/>
          <c:y val="5.812177286917275E-2"/>
          <c:w val="0.8883610278252585"/>
          <c:h val="0.7573808690580343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рецепты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-1.8026287634456323E-2"/>
                  <c:y val="-6.30455931431001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822-47DD-817B-36938DBEF4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n>
                      <a:solidFill>
                        <a:schemeClr val="accent1"/>
                      </a:solidFill>
                    </a:ln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1136</c:v>
                </c:pt>
                <c:pt idx="1">
                  <c:v>903</c:v>
                </c:pt>
                <c:pt idx="2">
                  <c:v>854</c:v>
                </c:pt>
                <c:pt idx="3">
                  <c:v>245</c:v>
                </c:pt>
                <c:pt idx="4">
                  <c:v>198</c:v>
                </c:pt>
                <c:pt idx="5">
                  <c:v>187</c:v>
                </c:pt>
                <c:pt idx="6">
                  <c:v>126</c:v>
                </c:pt>
                <c:pt idx="7">
                  <c:v>130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22-47DD-817B-36938DBEF4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льготники</c:v>
                </c:pt>
              </c:strCache>
            </c:strRef>
          </c:tx>
          <c:marker>
            <c:symbol val="none"/>
          </c:marker>
          <c:dLbls>
            <c:dLbl>
              <c:idx val="6"/>
              <c:layout>
                <c:manualLayout>
                  <c:x val="-1.118941234601694E-2"/>
                  <c:y val="1.4419424100576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822-47DD-817B-36938DBEF471}"/>
                </c:ext>
              </c:extLst>
            </c:dLbl>
            <c:dLbl>
              <c:idx val="7"/>
              <c:layout>
                <c:manualLayout>
                  <c:x val="2.4102945801250538E-3"/>
                  <c:y val="-1.3801268026065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0BA-43C2-9AD8-16E652AF28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520</c:v>
                </c:pt>
                <c:pt idx="1">
                  <c:v>251</c:v>
                </c:pt>
                <c:pt idx="2">
                  <c:v>226</c:v>
                </c:pt>
                <c:pt idx="3">
                  <c:v>152</c:v>
                </c:pt>
                <c:pt idx="4">
                  <c:v>64</c:v>
                </c:pt>
                <c:pt idx="5">
                  <c:v>50</c:v>
                </c:pt>
                <c:pt idx="6">
                  <c:v>56</c:v>
                </c:pt>
                <c:pt idx="7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22-47DD-817B-36938DBEF47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smooth val="0"/>
        <c:axId val="581348000"/>
        <c:axId val="581342512"/>
      </c:lineChart>
      <c:catAx>
        <c:axId val="58134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i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81342512"/>
        <c:crosses val="autoZero"/>
        <c:auto val="1"/>
        <c:lblAlgn val="ctr"/>
        <c:lblOffset val="100"/>
        <c:noMultiLvlLbl val="0"/>
      </c:catAx>
      <c:valAx>
        <c:axId val="581342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1348000"/>
        <c:crosses val="autoZero"/>
        <c:crossBetween val="between"/>
      </c:valAx>
      <c:spPr>
        <a:solidFill>
          <a:schemeClr val="accent4">
            <a:lumMod val="20000"/>
            <a:lumOff val="80000"/>
          </a:schemeClr>
        </a:solidFill>
      </c:spPr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92552493438321"/>
          <c:y val="6.3898887639045124E-2"/>
          <c:w val="0.89107447506561677"/>
          <c:h val="0.8565310586176727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1134</c:v>
                </c:pt>
                <c:pt idx="1">
                  <c:v>1158</c:v>
                </c:pt>
                <c:pt idx="2">
                  <c:v>1194</c:v>
                </c:pt>
                <c:pt idx="3">
                  <c:v>1100</c:v>
                </c:pt>
                <c:pt idx="4">
                  <c:v>979</c:v>
                </c:pt>
                <c:pt idx="5">
                  <c:v>860</c:v>
                </c:pt>
                <c:pt idx="6">
                  <c:v>704</c:v>
                </c:pt>
                <c:pt idx="7">
                  <c:v>488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F5-47D2-AC35-035EA460ECE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81342904"/>
        <c:axId val="581341728"/>
      </c:lineChart>
      <c:catAx>
        <c:axId val="581342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41728"/>
        <c:crosses val="autoZero"/>
        <c:auto val="1"/>
        <c:lblAlgn val="ctr"/>
        <c:lblOffset val="100"/>
        <c:noMultiLvlLbl val="0"/>
      </c:catAx>
      <c:valAx>
        <c:axId val="5813417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8134290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/>
              <a:t>Доля сельских жителей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834237516637164"/>
          <c:y val="0.24195568844860146"/>
          <c:w val="0.74405253620074974"/>
          <c:h val="0.564381104813898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0.00%</c:formatCode>
                <c:ptCount val="1"/>
                <c:pt idx="0">
                  <c:v>0.755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81-40F7-82D5-3F1FAB288F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81-40F7-82D5-3F1FAB288F5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81-40F7-82D5-3F1FAB288F5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0.00%</c:formatCode>
                <c:ptCount val="1"/>
                <c:pt idx="0">
                  <c:v>0.44400000000000001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81-40F7-82D5-3F1FAB288F5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0.00%</c:formatCode>
                <c:ptCount val="1"/>
                <c:pt idx="0">
                  <c:v>0.433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81-40F7-82D5-3F1FAB288F5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0.00%</c:formatCode>
                <c:ptCount val="1"/>
                <c:pt idx="0">
                  <c:v>0.34100000000000003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1-43AA-A5EE-923DB06767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1318208"/>
        <c:axId val="581335848"/>
      </c:barChart>
      <c:catAx>
        <c:axId val="58131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35848"/>
        <c:crosses val="autoZero"/>
        <c:auto val="1"/>
        <c:lblAlgn val="ctr"/>
        <c:lblOffset val="100"/>
        <c:noMultiLvlLbl val="0"/>
      </c:catAx>
      <c:valAx>
        <c:axId val="581335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318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347313356663745"/>
          <c:y val="0.9092257217847769"/>
          <c:w val="0.48199425816501051"/>
          <c:h val="4.7712311955095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146592948759946E-2"/>
          <c:y val="0.1219887854927225"/>
          <c:w val="0.90685340705124007"/>
          <c:h val="0.6861799093295156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306</c:v>
                </c:pt>
                <c:pt idx="1">
                  <c:v>365</c:v>
                </c:pt>
                <c:pt idx="2">
                  <c:v>379</c:v>
                </c:pt>
                <c:pt idx="3">
                  <c:v>205</c:v>
                </c:pt>
                <c:pt idx="4">
                  <c:v>146</c:v>
                </c:pt>
                <c:pt idx="5">
                  <c:v>200</c:v>
                </c:pt>
                <c:pt idx="6">
                  <c:v>370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D8-4413-B97C-6162E1C9D19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smooth val="0"/>
        <c:axId val="581343688"/>
        <c:axId val="464607040"/>
      </c:lineChart>
      <c:catAx>
        <c:axId val="581343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64607040"/>
        <c:crosses val="autoZero"/>
        <c:auto val="1"/>
        <c:lblAlgn val="ctr"/>
        <c:lblOffset val="100"/>
        <c:noMultiLvlLbl val="0"/>
      </c:catAx>
      <c:valAx>
        <c:axId val="464607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13436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719444367630096E-2"/>
          <c:y val="4.1167561878726042E-2"/>
          <c:w val="0.86590391506374942"/>
          <c:h val="0.8654608577350814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Детей</c:v>
                </c:pt>
              </c:strCache>
            </c:strRef>
          </c:tx>
          <c:invertIfNegative val="0"/>
          <c:cat>
            <c:numRef>
              <c:f>Лист1!$A$2:$A$10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5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CD-49EC-BE68-8D8CCAF1CE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Взрослых</c:v>
                </c:pt>
              </c:strCache>
            </c:strRef>
          </c:tx>
          <c:invertIfNegative val="0"/>
          <c:cat>
            <c:numRef>
              <c:f>Лист1!$A$2:$A$10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11</c:v>
                </c:pt>
                <c:pt idx="1">
                  <c:v>17</c:v>
                </c:pt>
                <c:pt idx="2">
                  <c:v>14</c:v>
                </c:pt>
                <c:pt idx="3">
                  <c:v>8</c:v>
                </c:pt>
                <c:pt idx="4">
                  <c:v>9</c:v>
                </c:pt>
                <c:pt idx="5">
                  <c:v>9</c:v>
                </c:pt>
                <c:pt idx="6">
                  <c:v>7</c:v>
                </c:pt>
                <c:pt idx="7">
                  <c:v>9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CD-49EC-BE68-8D8CCAF1CE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75"/>
        <c:shape val="box"/>
        <c:axId val="464612920"/>
        <c:axId val="464611744"/>
        <c:axId val="482977088"/>
      </c:bar3DChart>
      <c:catAx>
        <c:axId val="464612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464611744"/>
        <c:crosses val="autoZero"/>
        <c:auto val="1"/>
        <c:lblAlgn val="ctr"/>
        <c:lblOffset val="100"/>
        <c:noMultiLvlLbl val="0"/>
      </c:catAx>
      <c:valAx>
        <c:axId val="464611744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464612920"/>
        <c:crosses val="autoZero"/>
        <c:crossBetween val="between"/>
      </c:valAx>
      <c:serAx>
        <c:axId val="482977088"/>
        <c:scaling>
          <c:orientation val="minMax"/>
        </c:scaling>
        <c:delete val="0"/>
        <c:axPos val="b"/>
        <c:majorTickMark val="out"/>
        <c:minorTickMark val="none"/>
        <c:tickLblPos val="nextTo"/>
        <c:crossAx val="464611744"/>
        <c:crosses val="autoZero"/>
      </c:ser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Обеспеченность</a:t>
            </a:r>
            <a:r>
              <a:rPr lang="ru-RU" sz="2000" baseline="0" dirty="0">
                <a:latin typeface="Times New Roman" pitchFamily="18" charset="0"/>
                <a:cs typeface="Times New Roman" pitchFamily="18" charset="0"/>
              </a:rPr>
              <a:t> населения койками дерматовенерологического профиля</a:t>
            </a:r>
          </a:p>
          <a:p>
            <a:pPr>
              <a:defRPr/>
            </a:pPr>
            <a:r>
              <a:rPr lang="ru-RU" sz="2000" baseline="0" dirty="0">
                <a:latin typeface="Times New Roman" pitchFamily="18" charset="0"/>
                <a:cs typeface="Times New Roman" pitchFamily="18" charset="0"/>
              </a:rPr>
              <a:t>(на 10 тысяч населения)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5399931663747871"/>
          <c:y val="2.256211465640297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271033829104695E-2"/>
          <c:y val="0.27143857017872763"/>
          <c:w val="0.9087711431904345"/>
          <c:h val="0.5335829896262966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Российской Федерации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0.91</c:v>
                </c:pt>
                <c:pt idx="1">
                  <c:v>0.81</c:v>
                </c:pt>
                <c:pt idx="2">
                  <c:v>0.74</c:v>
                </c:pt>
                <c:pt idx="3">
                  <c:v>0.69</c:v>
                </c:pt>
                <c:pt idx="4">
                  <c:v>0.65</c:v>
                </c:pt>
                <c:pt idx="5">
                  <c:v>0.6</c:v>
                </c:pt>
                <c:pt idx="6">
                  <c:v>0.6</c:v>
                </c:pt>
                <c:pt idx="7">
                  <c:v>0.51</c:v>
                </c:pt>
                <c:pt idx="8">
                  <c:v>0.54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0B-48E4-91C5-EC5EE5183D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Тамбовской области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0.61</c:v>
                </c:pt>
                <c:pt idx="1">
                  <c:v>0.45</c:v>
                </c:pt>
                <c:pt idx="2">
                  <c:v>0.45</c:v>
                </c:pt>
                <c:pt idx="3">
                  <c:v>0.44</c:v>
                </c:pt>
                <c:pt idx="4">
                  <c:v>0.41</c:v>
                </c:pt>
                <c:pt idx="5">
                  <c:v>0.41</c:v>
                </c:pt>
                <c:pt idx="6">
                  <c:v>0.41</c:v>
                </c:pt>
                <c:pt idx="7">
                  <c:v>0.42</c:v>
                </c:pt>
                <c:pt idx="8">
                  <c:v>0.4</c:v>
                </c:pt>
                <c:pt idx="9">
                  <c:v>0.41</c:v>
                </c:pt>
                <c:pt idx="10">
                  <c:v>0.41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0B-48E4-91C5-EC5EE5183D0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64603120"/>
        <c:axId val="464612136"/>
      </c:lineChart>
      <c:catAx>
        <c:axId val="4646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64612136"/>
        <c:crosses val="autoZero"/>
        <c:auto val="1"/>
        <c:lblAlgn val="ctr"/>
        <c:lblOffset val="100"/>
        <c:noMultiLvlLbl val="0"/>
      </c:catAx>
      <c:valAx>
        <c:axId val="464612136"/>
        <c:scaling>
          <c:orientation val="minMax"/>
          <c:min val="0.4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464603120"/>
        <c:crosses val="autoZero"/>
        <c:crossBetween val="between"/>
      </c:valAx>
      <c:spPr>
        <a:solidFill>
          <a:srgbClr val="FFC000"/>
        </a:solidFill>
      </c:spPr>
    </c:plotArea>
    <c:legend>
      <c:legendPos val="b"/>
      <c:layout>
        <c:manualLayout>
          <c:xMode val="edge"/>
          <c:yMode val="edge"/>
          <c:x val="0.16607635848922275"/>
          <c:y val="0.9021767111010045"/>
          <c:w val="0.73173611111111114"/>
          <c:h val="7.1757592800899883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C7-40C8-852D-A588D7C0A9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C7-40C8-852D-A588D7C0A9D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C7-40C8-852D-A588D7C0A9D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0.00%</c:formatCode>
                <c:ptCount val="1"/>
                <c:pt idx="0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C7-40C8-852D-A588D7C0A9D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0.00%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C7-40C8-852D-A588D7C0A9D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0.00%</c:formatCode>
                <c:ptCount val="1"/>
                <c:pt idx="0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C7-40C8-852D-A588D7C0A9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13365048"/>
        <c:axId val="413357832"/>
      </c:barChart>
      <c:catAx>
        <c:axId val="413365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3357832"/>
        <c:crosses val="autoZero"/>
        <c:auto val="1"/>
        <c:lblAlgn val="ctr"/>
        <c:lblOffset val="100"/>
        <c:noMultiLvlLbl val="0"/>
      </c:catAx>
      <c:valAx>
        <c:axId val="413357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3365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001130067074943E-2"/>
          <c:y val="0.9092257217847769"/>
          <c:w val="0.84609033245844267"/>
          <c:h val="6.6964754405699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513-4379-9F79-E90BDC7B5D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13-4379-9F79-E90BDC7B5DC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513-4379-9F79-E90BDC7B5D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13-4379-9F79-E90BDC7B5DC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13-4379-9F79-E90BDC7B5DC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513-4379-9F79-E90BDC7B5DC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13-4379-9F79-E90BDC7B5DC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C4-4B36-94E1-CD00A454C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232448"/>
        <c:axId val="137070272"/>
      </c:barChart>
      <c:catAx>
        <c:axId val="13623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070272"/>
        <c:crosses val="autoZero"/>
        <c:auto val="1"/>
        <c:lblAlgn val="ctr"/>
        <c:lblOffset val="100"/>
        <c:noMultiLvlLbl val="0"/>
      </c:catAx>
      <c:valAx>
        <c:axId val="137070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2324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919021750188206E-2"/>
          <c:y val="6.389888763904511E-2"/>
          <c:w val="0.86888197114895527"/>
          <c:h val="0.8565310586176727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036416815559814E-17"/>
                  <c:y val="8.2795704532771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58C7-4D55-8AA4-9EFD7740C1AA}"/>
                </c:ext>
              </c:extLst>
            </c:dLbl>
            <c:dLbl>
              <c:idx val="1"/>
              <c:layout>
                <c:manualLayout>
                  <c:x val="4.7603493586282049E-3"/>
                  <c:y val="6.416275940480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8C7-4D55-8AA4-9EFD7740C1AA}"/>
                </c:ext>
              </c:extLst>
            </c:dLbl>
            <c:dLbl>
              <c:idx val="2"/>
              <c:layout>
                <c:manualLayout>
                  <c:x val="-6.8145667262239257E-17"/>
                  <c:y val="6.623656362621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58C7-4D55-8AA4-9EFD7740C1AA}"/>
                </c:ext>
              </c:extLst>
            </c:dLbl>
            <c:dLbl>
              <c:idx val="3"/>
              <c:layout>
                <c:manualLayout>
                  <c:x val="1.8970275365333389E-3"/>
                  <c:y val="0.11607783926246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8C7-4D55-8AA4-9EFD7740C1AA}"/>
                </c:ext>
              </c:extLst>
            </c:dLbl>
            <c:dLbl>
              <c:idx val="4"/>
              <c:layout>
                <c:manualLayout>
                  <c:x val="4.9688862898601884E-3"/>
                  <c:y val="0.140051215988567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8C7-4D55-8AA4-9EFD7740C1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89</c:v>
                </c:pt>
                <c:pt idx="1">
                  <c:v>76</c:v>
                </c:pt>
                <c:pt idx="2">
                  <c:v>81</c:v>
                </c:pt>
                <c:pt idx="3">
                  <c:v>111</c:v>
                </c:pt>
                <c:pt idx="4">
                  <c:v>268</c:v>
                </c:pt>
                <c:pt idx="5">
                  <c:v>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C7-4D55-8AA4-9EFD7740C1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село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019555349506399E-2"/>
                  <c:y val="-1.6559140906554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58C7-4D55-8AA4-9EFD7740C1AA}"/>
                </c:ext>
              </c:extLst>
            </c:dLbl>
            <c:dLbl>
              <c:idx val="1"/>
              <c:layout>
                <c:manualLayout>
                  <c:x val="4.1343669250645997E-2"/>
                  <c:y val="-2.3809523809523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8C7-4D55-8AA4-9EFD7740C1AA}"/>
                </c:ext>
              </c:extLst>
            </c:dLbl>
            <c:dLbl>
              <c:idx val="2"/>
              <c:layout>
                <c:manualLayout>
                  <c:x val="1.8604651162790621E-2"/>
                  <c:y val="-2.7777777777777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8C7-4D55-8AA4-9EFD7740C1AA}"/>
                </c:ext>
              </c:extLst>
            </c:dLbl>
            <c:dLbl>
              <c:idx val="3"/>
              <c:layout>
                <c:manualLayout>
                  <c:x val="2.8940568475452122E-2"/>
                  <c:y val="-1.5873015873015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8C7-4D55-8AA4-9EFD7740C1AA}"/>
                </c:ext>
              </c:extLst>
            </c:dLbl>
            <c:dLbl>
              <c:idx val="4"/>
              <c:layout>
                <c:manualLayout>
                  <c:x val="2.4806201550387597E-2"/>
                  <c:y val="-3.5714285714285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8C7-4D55-8AA4-9EFD7740C1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27</c:v>
                </c:pt>
                <c:pt idx="1">
                  <c:v>30</c:v>
                </c:pt>
                <c:pt idx="2">
                  <c:v>28</c:v>
                </c:pt>
                <c:pt idx="3">
                  <c:v>20</c:v>
                </c:pt>
                <c:pt idx="4">
                  <c:v>87</c:v>
                </c:pt>
                <c:pt idx="5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C7-4D55-8AA4-9EFD7740C1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1343669250645618E-3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8C7-4D55-8AA4-9EFD7740C1AA}"/>
                </c:ext>
              </c:extLst>
            </c:dLbl>
            <c:dLbl>
              <c:idx val="1"/>
              <c:layout>
                <c:manualLayout>
                  <c:x val="1.4470284237726097E-2"/>
                  <c:y val="-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8C7-4D55-8AA4-9EFD7740C1AA}"/>
                </c:ext>
              </c:extLst>
            </c:dLbl>
            <c:dLbl>
              <c:idx val="2"/>
              <c:layout>
                <c:manualLayout>
                  <c:x val="1.8604651162790621E-2"/>
                  <c:y val="-1.984126984126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8C7-4D55-8AA4-9EFD7740C1AA}"/>
                </c:ext>
              </c:extLst>
            </c:dLbl>
            <c:dLbl>
              <c:idx val="3"/>
              <c:layout>
                <c:manualLayout>
                  <c:x val="-1.1151238006931328E-2"/>
                  <c:y val="-3.863799544862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58C7-4D55-8AA4-9EFD7740C1AA}"/>
                </c:ext>
              </c:extLst>
            </c:dLbl>
            <c:dLbl>
              <c:idx val="4"/>
              <c:layout>
                <c:manualLayout>
                  <c:x val="0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58C7-4D55-8AA4-9EFD7740C1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116</c:v>
                </c:pt>
                <c:pt idx="1">
                  <c:v>106</c:v>
                </c:pt>
                <c:pt idx="2">
                  <c:v>109</c:v>
                </c:pt>
                <c:pt idx="3">
                  <c:v>131</c:v>
                </c:pt>
                <c:pt idx="4">
                  <c:v>355</c:v>
                </c:pt>
                <c:pt idx="5">
                  <c:v>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8C7-4D55-8AA4-9EFD7740C1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231424"/>
        <c:axId val="137071424"/>
        <c:axId val="462499272"/>
      </c:bar3DChart>
      <c:catAx>
        <c:axId val="136231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071424"/>
        <c:crosses val="autoZero"/>
        <c:auto val="1"/>
        <c:lblAlgn val="ctr"/>
        <c:lblOffset val="100"/>
        <c:noMultiLvlLbl val="0"/>
      </c:catAx>
      <c:valAx>
        <c:axId val="13707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231424"/>
        <c:crosses val="autoZero"/>
        <c:crossBetween val="between"/>
      </c:valAx>
      <c:serAx>
        <c:axId val="462499272"/>
        <c:scaling>
          <c:orientation val="minMax"/>
        </c:scaling>
        <c:delete val="0"/>
        <c:axPos val="b"/>
        <c:majorTickMark val="out"/>
        <c:minorTickMark val="none"/>
        <c:tickLblPos val="nextTo"/>
        <c:crossAx val="137071424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461035290132544E-2"/>
          <c:y val="1.640348119237588E-2"/>
          <c:w val="0.92509376182775349"/>
          <c:h val="0.891346425425533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28.3</c:v>
                </c:pt>
                <c:pt idx="1">
                  <c:v>61.8</c:v>
                </c:pt>
                <c:pt idx="2">
                  <c:v>69.2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10-4AAD-BB10-86474A84A0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529630832"/>
        <c:axId val="529629520"/>
      </c:barChart>
      <c:catAx>
        <c:axId val="52963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9629520"/>
        <c:crosses val="autoZero"/>
        <c:auto val="1"/>
        <c:lblAlgn val="ctr"/>
        <c:lblOffset val="100"/>
        <c:noMultiLvlLbl val="0"/>
      </c:catAx>
      <c:valAx>
        <c:axId val="529629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963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47101842379618E-2"/>
          <c:y val="4.5822205819400393E-2"/>
          <c:w val="0.9190529308836396"/>
          <c:h val="0.8642925884264467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3"/>
              <c:layout>
                <c:manualLayout>
                  <c:x val="-2.0619279594452533E-2"/>
                  <c:y val="7.0494077506964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44986481388672"/>
                      <c:h val="6.94418153021077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890-47A6-8CD2-01D300FB9FF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22.6</c:v>
                </c:pt>
                <c:pt idx="1">
                  <c:v>15.2</c:v>
                </c:pt>
                <c:pt idx="2">
                  <c:v>18.399999999999999</c:v>
                </c:pt>
                <c:pt idx="3">
                  <c:v>13.6</c:v>
                </c:pt>
                <c:pt idx="4">
                  <c:v>31.2</c:v>
                </c:pt>
                <c:pt idx="5">
                  <c:v>43.2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90-47A6-8CD2-01D300FB9FF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80720024"/>
        <c:axId val="480722320"/>
      </c:lineChart>
      <c:catAx>
        <c:axId val="480720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722320"/>
        <c:crosses val="autoZero"/>
        <c:auto val="1"/>
        <c:lblAlgn val="ctr"/>
        <c:lblOffset val="100"/>
        <c:noMultiLvlLbl val="0"/>
      </c:catAx>
      <c:valAx>
        <c:axId val="48072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720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252054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9-486B-8FD3-37929D8389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</c:formatCode>
                <c:ptCount val="1"/>
                <c:pt idx="0">
                  <c:v>209918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A9-486B-8FD3-37929D8389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#,##0</c:formatCode>
                <c:ptCount val="1"/>
                <c:pt idx="0">
                  <c:v>207969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A9-486B-8FD3-37929D83891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#,##0</c:formatCode>
                <c:ptCount val="1"/>
                <c:pt idx="0">
                  <c:v>202596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A9-486B-8FD3-37929D83891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#,##0</c:formatCode>
                <c:ptCount val="1"/>
                <c:pt idx="0">
                  <c:v>204688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A9-486B-8FD3-37929D8389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15232808"/>
        <c:axId val="415233136"/>
      </c:barChart>
      <c:catAx>
        <c:axId val="415232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233136"/>
        <c:crosses val="autoZero"/>
        <c:auto val="1"/>
        <c:lblAlgn val="ctr"/>
        <c:lblOffset val="100"/>
        <c:noMultiLvlLbl val="0"/>
      </c:catAx>
      <c:valAx>
        <c:axId val="41523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232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96768372703412"/>
          <c:y val="0.89732095988001503"/>
          <c:w val="0.71703521434820638"/>
          <c:h val="6.69647544056992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88824920506983E-2"/>
          <c:y val="4.0863156735514793E-2"/>
          <c:w val="0.89288111257407177"/>
          <c:h val="0.734244222031342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поликлиника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0%</c:formatCode>
                <c:ptCount val="6"/>
                <c:pt idx="0">
                  <c:v>0.61</c:v>
                </c:pt>
                <c:pt idx="1">
                  <c:v>0.64</c:v>
                </c:pt>
                <c:pt idx="2">
                  <c:v>0.71</c:v>
                </c:pt>
                <c:pt idx="3" formatCode="0.00%">
                  <c:v>0.71899999999999997</c:v>
                </c:pt>
                <c:pt idx="4" formatCode="0.00%">
                  <c:v>0.74</c:v>
                </c:pt>
                <c:pt idx="5" formatCode="0.00%">
                  <c:v>0.76100000000000001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E0-4E7D-9BEF-02B9A17AAE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стационар дневной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Лист1!$C$2:$C$7</c:f>
              <c:numCache>
                <c:formatCode>0%</c:formatCode>
                <c:ptCount val="6"/>
                <c:pt idx="0" formatCode="0.00%">
                  <c:v>0.127</c:v>
                </c:pt>
                <c:pt idx="1">
                  <c:v>0.1145</c:v>
                </c:pt>
                <c:pt idx="2">
                  <c:v>6.6000000000000003E-2</c:v>
                </c:pt>
                <c:pt idx="3" formatCode="0.00%">
                  <c:v>6.7000000000000004E-2</c:v>
                </c:pt>
                <c:pt idx="4" formatCode="0.00%">
                  <c:v>5.8000000000000003E-2</c:v>
                </c:pt>
                <c:pt idx="5" formatCode="0.00%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E0-4E7D-9BEF-02B9A17AAE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стационар круглосуточный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00034059438612E-17"/>
                  <c:y val="-5.02512562814070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EE0-4E7D-9BEF-02B9A17AAE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Лист1!$D$2:$D$7</c:f>
              <c:numCache>
                <c:formatCode>0%</c:formatCode>
                <c:ptCount val="6"/>
                <c:pt idx="0" formatCode="0.00%">
                  <c:v>0.14299999999999999</c:v>
                </c:pt>
                <c:pt idx="1">
                  <c:v>0.17599999999999999</c:v>
                </c:pt>
                <c:pt idx="2">
                  <c:v>0.188</c:v>
                </c:pt>
                <c:pt idx="3" formatCode="0.00%">
                  <c:v>0.17899999999999999</c:v>
                </c:pt>
                <c:pt idx="4" formatCode="0.00%">
                  <c:v>0.16800000000000001</c:v>
                </c:pt>
                <c:pt idx="5" formatCode="0.00%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E0-4E7D-9BEF-02B9A17AAEF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для других лпу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4.3644298963447896E-3"/>
                  <c:y val="-3.0150753768844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EE0-4E7D-9BEF-02B9A17AAEF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3EE0-4E7D-9BEF-02B9A17AAE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Лист1!$E$2:$E$7</c:f>
              <c:numCache>
                <c:formatCode>0%</c:formatCode>
                <c:ptCount val="6"/>
                <c:pt idx="0">
                  <c:v>0.12</c:v>
                </c:pt>
                <c:pt idx="1">
                  <c:v>7.0000000000000007E-2</c:v>
                </c:pt>
                <c:pt idx="2">
                  <c:v>3.5999999999999997E-2</c:v>
                </c:pt>
                <c:pt idx="3" formatCode="0.00%">
                  <c:v>3.5000000000000003E-2</c:v>
                </c:pt>
                <c:pt idx="4" formatCode="0.00%">
                  <c:v>3.4000000000000002E-2</c:v>
                </c:pt>
                <c:pt idx="5" formatCode="0.00%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E0-4E7D-9BEF-02B9A17AAE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464612528"/>
        <c:axId val="464603512"/>
      </c:barChart>
      <c:catAx>
        <c:axId val="46461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64603512"/>
        <c:crosses val="autoZero"/>
        <c:auto val="1"/>
        <c:lblAlgn val="ctr"/>
        <c:lblOffset val="100"/>
        <c:noMultiLvlLbl val="0"/>
      </c:catAx>
      <c:valAx>
        <c:axId val="46460351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4646125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7496789279292845E-2"/>
          <c:y val="0.8473006065629356"/>
          <c:w val="0.67652869254670489"/>
          <c:h val="0.1526993242528879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Возрастной состав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18-29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7600238020511126E-3"/>
                  <c:y val="6.7941189757424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265-419D-94C8-00D5F9142BED}"/>
                </c:ext>
              </c:extLst>
            </c:dLbl>
            <c:dLbl>
              <c:idx val="1"/>
              <c:layout>
                <c:manualLayout>
                  <c:x val="3.8400158680340401E-3"/>
                  <c:y val="0.20633990963366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265-419D-94C8-00D5F9142BED}"/>
                </c:ext>
              </c:extLst>
            </c:dLbl>
            <c:dLbl>
              <c:idx val="2"/>
              <c:layout>
                <c:manualLayout>
                  <c:x val="5.7600238020511126E-3"/>
                  <c:y val="6.5424849396038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265-419D-94C8-00D5F9142BED}"/>
                </c:ext>
              </c:extLst>
            </c:dLbl>
            <c:dLbl>
              <c:idx val="3"/>
              <c:layout>
                <c:manualLayout>
                  <c:x val="9.6000396700851882E-3"/>
                  <c:y val="0.17111114457425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265-419D-94C8-00D5F9142BED}"/>
                </c:ext>
              </c:extLst>
            </c:dLbl>
            <c:dLbl>
              <c:idx val="4"/>
              <c:layout>
                <c:manualLayout>
                  <c:x val="-1.9200079340171081E-3"/>
                  <c:y val="0.21388893071781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63B-491D-A823-C302D13094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0.2</c:v>
                </c:pt>
                <c:pt idx="1">
                  <c:v>0.34799999999999998</c:v>
                </c:pt>
                <c:pt idx="2">
                  <c:v>0.185</c:v>
                </c:pt>
                <c:pt idx="3" formatCode="0%">
                  <c:v>0.3</c:v>
                </c:pt>
                <c:pt idx="4">
                  <c:v>0.36599999999999999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65-419D-94C8-00D5F9142B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30-39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1.9200079340170376E-3"/>
                  <c:y val="-4.0261445782177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265-419D-94C8-00D5F9142BED}"/>
                </c:ext>
              </c:extLst>
            </c:dLbl>
            <c:dLbl>
              <c:idx val="2"/>
              <c:layout>
                <c:manualLayout>
                  <c:x val="-7.0399477653184773E-17"/>
                  <c:y val="-2.767974397524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265-419D-94C8-00D5F9142BED}"/>
                </c:ext>
              </c:extLst>
            </c:dLbl>
            <c:dLbl>
              <c:idx val="3"/>
              <c:layout>
                <c:manualLayout>
                  <c:x val="3.8400158680340753E-2"/>
                  <c:y val="-2.5163403613861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265-419D-94C8-00D5F9142BED}"/>
                </c:ext>
              </c:extLst>
            </c:dLbl>
            <c:dLbl>
              <c:idx val="4"/>
              <c:layout>
                <c:manualLayout>
                  <c:x val="1.9200079340170234E-2"/>
                  <c:y val="7.8006551202969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63B-491D-A823-C302D13094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0.00%</c:formatCode>
                <c:ptCount val="5"/>
                <c:pt idx="0">
                  <c:v>0.42899999999999999</c:v>
                </c:pt>
                <c:pt idx="1">
                  <c:v>0.30399999999999999</c:v>
                </c:pt>
                <c:pt idx="2">
                  <c:v>0.25900000000000001</c:v>
                </c:pt>
                <c:pt idx="3">
                  <c:v>0.23300000000000001</c:v>
                </c:pt>
                <c:pt idx="4">
                  <c:v>0.26800000000000002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65-419D-94C8-00D5F9142BE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40 и старше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722222222222224E-2"/>
                  <c:y val="-9.5238095238095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265-419D-94C8-00D5F9142BED}"/>
                </c:ext>
              </c:extLst>
            </c:dLbl>
            <c:dLbl>
              <c:idx val="1"/>
              <c:layout>
                <c:manualLayout>
                  <c:x val="1.3888888888888931E-2"/>
                  <c:y val="-7.9365079365079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265-419D-94C8-00D5F9142BED}"/>
                </c:ext>
              </c:extLst>
            </c:dLbl>
            <c:dLbl>
              <c:idx val="2"/>
              <c:layout>
                <c:manualLayout>
                  <c:x val="1.3440055538119193E-2"/>
                  <c:y val="-5.5359487950494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5265-419D-94C8-00D5F9142BED}"/>
                </c:ext>
              </c:extLst>
            </c:dLbl>
            <c:dLbl>
              <c:idx val="3"/>
              <c:layout>
                <c:manualLayout>
                  <c:x val="2.4960103142221489E-2"/>
                  <c:y val="-4.0261445782177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265-419D-94C8-00D5F9142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Лист1!$D$2:$D$6</c:f>
              <c:numCache>
                <c:formatCode>0.00%</c:formatCode>
                <c:ptCount val="5"/>
                <c:pt idx="0">
                  <c:v>0.371</c:v>
                </c:pt>
                <c:pt idx="1">
                  <c:v>0.34799999999999998</c:v>
                </c:pt>
                <c:pt idx="2">
                  <c:v>0.55600000000000005</c:v>
                </c:pt>
                <c:pt idx="3">
                  <c:v>0.46700000000000003</c:v>
                </c:pt>
                <c:pt idx="4">
                  <c:v>0.36599999999999999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65-419D-94C8-00D5F9142B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53357568"/>
        <c:axId val="453356256"/>
        <c:axId val="457927288"/>
      </c:bar3DChart>
      <c:catAx>
        <c:axId val="45335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3356256"/>
        <c:crosses val="autoZero"/>
        <c:auto val="1"/>
        <c:lblAlgn val="ctr"/>
        <c:lblOffset val="100"/>
        <c:noMultiLvlLbl val="0"/>
      </c:catAx>
      <c:valAx>
        <c:axId val="45335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3357568"/>
        <c:crosses val="autoZero"/>
        <c:crossBetween val="between"/>
      </c:valAx>
      <c:serAx>
        <c:axId val="4579272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335625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822874413425594"/>
          <c:y val="9.6208455870727003E-2"/>
          <c:w val="0.89168132444982839"/>
          <c:h val="0.721995688038995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  <c:pt idx="6">
                  <c:v>2023 год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302660</c:v>
                </c:pt>
                <c:pt idx="1">
                  <c:v>243969</c:v>
                </c:pt>
                <c:pt idx="2">
                  <c:v>252054</c:v>
                </c:pt>
                <c:pt idx="3">
                  <c:v>209918</c:v>
                </c:pt>
                <c:pt idx="4">
                  <c:v>207969</c:v>
                </c:pt>
                <c:pt idx="5">
                  <c:v>202596</c:v>
                </c:pt>
                <c:pt idx="6">
                  <c:v>204608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85-45F6-B92C-41E184A4B7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Химико - микроскопических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  <c:pt idx="6">
                  <c:v>2023 год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145741</c:v>
                </c:pt>
                <c:pt idx="1">
                  <c:v>119673</c:v>
                </c:pt>
                <c:pt idx="2">
                  <c:v>136059</c:v>
                </c:pt>
                <c:pt idx="3">
                  <c:v>115263</c:v>
                </c:pt>
                <c:pt idx="4">
                  <c:v>115781</c:v>
                </c:pt>
                <c:pt idx="5">
                  <c:v>115284</c:v>
                </c:pt>
                <c:pt idx="6">
                  <c:v>113138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85-45F6-B92C-41E184A4B7C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гематологических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  <c:pt idx="6">
                  <c:v>2023 год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41030</c:v>
                </c:pt>
                <c:pt idx="1">
                  <c:v>41156</c:v>
                </c:pt>
                <c:pt idx="2">
                  <c:v>63435</c:v>
                </c:pt>
                <c:pt idx="3">
                  <c:v>45825</c:v>
                </c:pt>
                <c:pt idx="4">
                  <c:v>45322</c:v>
                </c:pt>
                <c:pt idx="5">
                  <c:v>39880</c:v>
                </c:pt>
                <c:pt idx="6">
                  <c:v>45450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85-45F6-B92C-41E184A4B7C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цитологических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  <c:pt idx="6">
                  <c:v>2023 год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115</c:v>
                </c:pt>
                <c:pt idx="1">
                  <c:v>135</c:v>
                </c:pt>
                <c:pt idx="2">
                  <c:v>300</c:v>
                </c:pt>
                <c:pt idx="3">
                  <c:v>290</c:v>
                </c:pt>
                <c:pt idx="4">
                  <c:v>266</c:v>
                </c:pt>
                <c:pt idx="5">
                  <c:v>320</c:v>
                </c:pt>
                <c:pt idx="6">
                  <c:v>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85-45F6-B92C-41E184A4B7C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иммунологических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  <c:pt idx="6">
                  <c:v>2023 год</c:v>
                </c:pt>
              </c:strCache>
            </c:strRef>
          </c:cat>
          <c:val>
            <c:numRef>
              <c:f>Лист1!$F$2:$F$8</c:f>
              <c:numCache>
                <c:formatCode>General</c:formatCode>
                <c:ptCount val="7"/>
                <c:pt idx="0">
                  <c:v>95279</c:v>
                </c:pt>
                <c:pt idx="1">
                  <c:v>66094</c:v>
                </c:pt>
                <c:pt idx="2">
                  <c:v>46380</c:v>
                </c:pt>
                <c:pt idx="3">
                  <c:v>40941</c:v>
                </c:pt>
                <c:pt idx="4">
                  <c:v>40419</c:v>
                </c:pt>
                <c:pt idx="5">
                  <c:v>39849</c:v>
                </c:pt>
                <c:pt idx="6">
                  <c:v>39118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85-45F6-B92C-41E184A4B7C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микробиологических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  <c:pt idx="6">
                  <c:v>2023 год</c:v>
                </c:pt>
              </c:strCache>
            </c:strRef>
          </c:cat>
          <c:val>
            <c:numRef>
              <c:f>Лист1!$G$2:$G$8</c:f>
              <c:numCache>
                <c:formatCode>General</c:formatCode>
                <c:ptCount val="7"/>
                <c:pt idx="0">
                  <c:v>10907</c:v>
                </c:pt>
                <c:pt idx="1">
                  <c:v>7208</c:v>
                </c:pt>
                <c:pt idx="2">
                  <c:v>5735</c:v>
                </c:pt>
                <c:pt idx="3">
                  <c:v>4606</c:v>
                </c:pt>
                <c:pt idx="4">
                  <c:v>3281</c:v>
                </c:pt>
                <c:pt idx="5">
                  <c:v>2669</c:v>
                </c:pt>
                <c:pt idx="6">
                  <c:v>2483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85-45F6-B92C-41E184A4B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4605864"/>
        <c:axId val="464609392"/>
      </c:barChart>
      <c:catAx>
        <c:axId val="464605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4609392"/>
        <c:crosses val="autoZero"/>
        <c:auto val="1"/>
        <c:lblAlgn val="ctr"/>
        <c:lblOffset val="100"/>
        <c:noMultiLvlLbl val="0"/>
      </c:catAx>
      <c:valAx>
        <c:axId val="464609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4605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233943064809207E-2"/>
          <c:y val="0.90386029007026747"/>
          <c:w val="0.95745362637751086"/>
          <c:h val="9.6139709929732503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5936242763237752E-2"/>
          <c:y val="0.10897289547471485"/>
          <c:w val="0.90663577118464023"/>
          <c:h val="0.7570361968367466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МР на сифилис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#,##0</c:formatCode>
                <c:ptCount val="6"/>
                <c:pt idx="0" formatCode="General">
                  <c:v>22768</c:v>
                </c:pt>
                <c:pt idx="1">
                  <c:v>17113</c:v>
                </c:pt>
                <c:pt idx="2">
                  <c:v>18332</c:v>
                </c:pt>
                <c:pt idx="3">
                  <c:v>18317</c:v>
                </c:pt>
                <c:pt idx="4" formatCode="General">
                  <c:v>17409</c:v>
                </c:pt>
                <c:pt idx="5" formatCode="General">
                  <c:v>18998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67-44DC-82F0-05BE5CD8D76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РИФ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Лист1!$C$2:$C$7</c:f>
              <c:numCache>
                <c:formatCode>#,##0</c:formatCode>
                <c:ptCount val="6"/>
                <c:pt idx="0" formatCode="General">
                  <c:v>8769</c:v>
                </c:pt>
                <c:pt idx="1">
                  <c:v>5855</c:v>
                </c:pt>
                <c:pt idx="2">
                  <c:v>5790</c:v>
                </c:pt>
                <c:pt idx="3">
                  <c:v>5821</c:v>
                </c:pt>
                <c:pt idx="4" formatCode="General">
                  <c:v>5692</c:v>
                </c:pt>
                <c:pt idx="5" formatCode="General">
                  <c:v>5603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67-44DC-82F0-05BE5CD8D76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ИФА на сифилис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Лист1!$D$2:$D$7</c:f>
              <c:numCache>
                <c:formatCode>#,##0</c:formatCode>
                <c:ptCount val="6"/>
                <c:pt idx="0" formatCode="General">
                  <c:v>25935</c:v>
                </c:pt>
                <c:pt idx="1">
                  <c:v>20828</c:v>
                </c:pt>
                <c:pt idx="2">
                  <c:v>13933</c:v>
                </c:pt>
                <c:pt idx="3">
                  <c:v>13920</c:v>
                </c:pt>
                <c:pt idx="4" formatCode="General">
                  <c:v>15234</c:v>
                </c:pt>
                <c:pt idx="5" formatCode="General">
                  <c:v>12964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67-44DC-82F0-05BE5CD8D76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ИФА на хламидии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Лист1!$E$2:$E$7</c:f>
              <c:numCache>
                <c:formatCode>#,##0</c:formatCode>
                <c:ptCount val="6"/>
                <c:pt idx="0" formatCode="General">
                  <c:v>863</c:v>
                </c:pt>
                <c:pt idx="1">
                  <c:v>494</c:v>
                </c:pt>
                <c:pt idx="2">
                  <c:v>419</c:v>
                </c:pt>
                <c:pt idx="3">
                  <c:v>382</c:v>
                </c:pt>
                <c:pt idx="4" formatCode="General">
                  <c:v>284</c:v>
                </c:pt>
                <c:pt idx="5" formatCode="General">
                  <c:v>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67-44DC-82F0-05BE5CD8D76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ПИФ на хламидии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Лист1!$F$2:$F$7</c:f>
              <c:numCache>
                <c:formatCode>#,##0</c:formatCode>
                <c:ptCount val="6"/>
                <c:pt idx="0">
                  <c:v>378</c:v>
                </c:pt>
                <c:pt idx="1">
                  <c:v>184</c:v>
                </c:pt>
                <c:pt idx="2">
                  <c:v>211</c:v>
                </c:pt>
                <c:pt idx="3">
                  <c:v>186</c:v>
                </c:pt>
                <c:pt idx="4">
                  <c:v>165</c:v>
                </c:pt>
                <c:pt idx="5" formatCode="General">
                  <c:v>163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D67-44DC-82F0-05BE5CD8D76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ИФА на уреаплазму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Лист1!$G$2:$G$7</c:f>
              <c:numCache>
                <c:formatCode>#,##0</c:formatCode>
                <c:ptCount val="6"/>
                <c:pt idx="0">
                  <c:v>411</c:v>
                </c:pt>
                <c:pt idx="1">
                  <c:v>376</c:v>
                </c:pt>
                <c:pt idx="2">
                  <c:v>251</c:v>
                </c:pt>
                <c:pt idx="3">
                  <c:v>188</c:v>
                </c:pt>
                <c:pt idx="4">
                  <c:v>202</c:v>
                </c:pt>
                <c:pt idx="5" formatCode="General">
                  <c:v>206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D67-44DC-82F0-05BE5CD8D76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ИФА на микоплазму</c:v>
                </c:pt>
              </c:strCache>
            </c:strRef>
          </c:tx>
          <c:spPr>
            <a:ln w="317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Лист1!$H$2:$H$7</c:f>
              <c:numCache>
                <c:formatCode>#,##0</c:formatCode>
                <c:ptCount val="6"/>
                <c:pt idx="0">
                  <c:v>601</c:v>
                </c:pt>
                <c:pt idx="1">
                  <c:v>291</c:v>
                </c:pt>
                <c:pt idx="2">
                  <c:v>276</c:v>
                </c:pt>
                <c:pt idx="3">
                  <c:v>229</c:v>
                </c:pt>
                <c:pt idx="4">
                  <c:v>193</c:v>
                </c:pt>
                <c:pt idx="5" formatCode="General">
                  <c:v>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D67-44DC-82F0-05BE5CD8D7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5149928"/>
        <c:axId val="495149600"/>
      </c:lineChart>
      <c:catAx>
        <c:axId val="495149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5149600"/>
        <c:crosses val="autoZero"/>
        <c:auto val="1"/>
        <c:lblAlgn val="ctr"/>
        <c:lblOffset val="100"/>
        <c:noMultiLvlLbl val="0"/>
      </c:catAx>
      <c:valAx>
        <c:axId val="49514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5149928"/>
        <c:crosses val="autoZero"/>
        <c:crossBetween val="between"/>
      </c:valAx>
      <c:spPr>
        <a:noFill/>
        <a:ln w="73025">
          <a:solidFill>
            <a:schemeClr val="tx1">
              <a:lumMod val="15000"/>
              <a:lumOff val="85000"/>
            </a:schemeClr>
          </a:solidFill>
        </a:ln>
        <a:effectLst>
          <a:outerShdw blurRad="558800" dir="5400000" sx="73000" sy="73000" algn="ctr" rotWithShape="0">
            <a:srgbClr val="000000">
              <a:alpha val="43137"/>
            </a:srgbClr>
          </a:outerShdw>
        </a:effectLst>
      </c:spPr>
    </c:plotArea>
    <c:legend>
      <c:legendPos val="b"/>
      <c:layout>
        <c:manualLayout>
          <c:xMode val="edge"/>
          <c:yMode val="edge"/>
          <c:x val="0.10210317242989915"/>
          <c:y val="0.92237231867007385"/>
          <c:w val="0.80846842933425722"/>
          <c:h val="7.76276813299261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084703326909861"/>
          <c:y val="2.1295183669783228E-2"/>
          <c:w val="0.85863151044635799"/>
          <c:h val="0.829769584390536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shade val="50000"/>
                <a:alpha val="85000"/>
              </a:schemeClr>
            </a:solidFill>
            <a:ln w="9525" cap="flat" cmpd="sng" algn="ctr">
              <a:solidFill>
                <a:schemeClr val="accent2">
                  <a:shade val="5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shade val="50000"/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161019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03-49DF-9668-817FE0A9B8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shade val="70000"/>
                <a:alpha val="85000"/>
              </a:schemeClr>
            </a:solidFill>
            <a:ln w="9525" cap="flat" cmpd="sng" algn="ctr">
              <a:solidFill>
                <a:schemeClr val="accent2">
                  <a:shade val="7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shade val="70000"/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199794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03-49DF-9668-817FE0A9B8A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shade val="90000"/>
                <a:alpha val="85000"/>
              </a:schemeClr>
            </a:solidFill>
            <a:ln w="9525" cap="flat" cmpd="sng" algn="ctr">
              <a:solidFill>
                <a:schemeClr val="accent2">
                  <a:shade val="9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shade val="90000"/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164372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03-49DF-9668-817FE0A9B8A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tint val="90000"/>
                <a:alpha val="85000"/>
              </a:schemeClr>
            </a:solidFill>
            <a:ln w="9525" cap="flat" cmpd="sng" algn="ctr">
              <a:solidFill>
                <a:schemeClr val="accent2">
                  <a:tint val="9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tint val="90000"/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161369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03-49DF-9668-817FE0A9B8A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tint val="70000"/>
                <a:alpha val="85000"/>
              </a:schemeClr>
            </a:solidFill>
            <a:ln w="9525" cap="flat" cmpd="sng" algn="ctr">
              <a:solidFill>
                <a:schemeClr val="accent2">
                  <a:tint val="7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tint val="70000"/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156099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03-49DF-9668-817FE0A9B8A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tint val="50000"/>
                <a:alpha val="85000"/>
              </a:schemeClr>
            </a:solidFill>
            <a:ln w="9525" cap="flat" cmpd="sng" algn="ctr">
              <a:solidFill>
                <a:schemeClr val="accent2">
                  <a:tint val="5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tint val="50000"/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163387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B6-4162-BCC2-A07D1C5236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cylinder"/>
        <c:axId val="464604296"/>
        <c:axId val="464610568"/>
        <c:axId val="0"/>
      </c:bar3DChart>
      <c:catAx>
        <c:axId val="46460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4610568"/>
        <c:crosses val="autoZero"/>
        <c:auto val="1"/>
        <c:lblAlgn val="ctr"/>
        <c:lblOffset val="100"/>
        <c:noMultiLvlLbl val="0"/>
      </c:catAx>
      <c:valAx>
        <c:axId val="464610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4604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81676740438532"/>
          <c:y val="0.92956629904330568"/>
          <c:w val="0.64222136702926358"/>
          <c:h val="5.8917369642723955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21367166236433E-2"/>
          <c:y val="5.5262703794492954E-2"/>
          <c:w val="0.86288480825662628"/>
          <c:h val="0.856531058617672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ЛН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852</c:v>
                </c:pt>
                <c:pt idx="1">
                  <c:v>874</c:v>
                </c:pt>
                <c:pt idx="2">
                  <c:v>790</c:v>
                </c:pt>
                <c:pt idx="3">
                  <c:v>828</c:v>
                </c:pt>
                <c:pt idx="4">
                  <c:v>816</c:v>
                </c:pt>
                <c:pt idx="5">
                  <c:v>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D5-4D5B-B6A4-5D90802A4C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ЭЛН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189</c:v>
                </c:pt>
                <c:pt idx="1">
                  <c:v>582</c:v>
                </c:pt>
                <c:pt idx="2">
                  <c:v>644</c:v>
                </c:pt>
                <c:pt idx="3">
                  <c:v>774</c:v>
                </c:pt>
                <c:pt idx="4">
                  <c:v>816</c:v>
                </c:pt>
                <c:pt idx="5">
                  <c:v>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D5-4D5B-B6A4-5D90802A4C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64620368"/>
        <c:axId val="464616448"/>
      </c:barChart>
      <c:catAx>
        <c:axId val="46462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64616448"/>
        <c:crosses val="autoZero"/>
        <c:auto val="1"/>
        <c:lblAlgn val="ctr"/>
        <c:lblOffset val="100"/>
        <c:noMultiLvlLbl val="0"/>
      </c:catAx>
      <c:valAx>
        <c:axId val="464616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4620368"/>
        <c:crosses val="autoZero"/>
        <c:crossBetween val="between"/>
      </c:valAx>
      <c:spPr>
        <a:solidFill>
          <a:srgbClr val="FFFF00"/>
        </a:solidFill>
      </c:spPr>
    </c:plotArea>
    <c:legend>
      <c:legendPos val="r"/>
      <c:layout>
        <c:manualLayout>
          <c:xMode val="edge"/>
          <c:yMode val="edge"/>
          <c:x val="0.87196868620589096"/>
          <c:y val="0.93685276608981105"/>
          <c:w val="0.10087673778876659"/>
          <c:h val="6.0129211335650946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случаев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766</c:v>
                </c:pt>
                <c:pt idx="1">
                  <c:v>765</c:v>
                </c:pt>
                <c:pt idx="2">
                  <c:v>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94-421B-84B7-176B300F5C0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дни ВН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9243</c:v>
                </c:pt>
                <c:pt idx="1">
                  <c:v>8914</c:v>
                </c:pt>
                <c:pt idx="2">
                  <c:v>9525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94-421B-84B7-176B300F5C0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450058960"/>
        <c:axId val="450050432"/>
      </c:barChart>
      <c:catAx>
        <c:axId val="45005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0050432"/>
        <c:crosses val="autoZero"/>
        <c:auto val="1"/>
        <c:lblAlgn val="ctr"/>
        <c:lblOffset val="100"/>
        <c:noMultiLvlLbl val="0"/>
      </c:catAx>
      <c:valAx>
        <c:axId val="45005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005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435080865062403"/>
          <c:y val="2.3809523809523808E-2"/>
          <c:w val="0.27129838269875201"/>
          <c:h val="0.118552055993000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84054693089254"/>
          <c:y val="0.12679557710791553"/>
          <c:w val="0.72004702560223577"/>
          <c:h val="0.767968841725910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случаи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</c:v>
                </c:pt>
                <c:pt idx="1">
                  <c:v>42</c:v>
                </c:pt>
                <c:pt idx="2">
                  <c:v>62</c:v>
                </c:pt>
                <c:pt idx="3">
                  <c:v>51</c:v>
                </c:pt>
                <c:pt idx="4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15-4C95-8A3D-40CDF4AC97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дни ВН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788</c:v>
                </c:pt>
                <c:pt idx="1">
                  <c:v>593</c:v>
                </c:pt>
                <c:pt idx="2">
                  <c:v>767</c:v>
                </c:pt>
                <c:pt idx="3">
                  <c:v>741</c:v>
                </c:pt>
                <c:pt idx="4">
                  <c:v>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15-4C95-8A3D-40CDF4AC97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13284032"/>
        <c:axId val="413298464"/>
      </c:barChart>
      <c:catAx>
        <c:axId val="41328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3298464"/>
        <c:crosses val="autoZero"/>
        <c:auto val="1"/>
        <c:lblAlgn val="ctr"/>
        <c:lblOffset val="100"/>
        <c:noMultiLvlLbl val="0"/>
      </c:catAx>
      <c:valAx>
        <c:axId val="41329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328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039661708953049E-2"/>
          <c:y val="0.11146825396825398"/>
          <c:w val="0.92470107903178766"/>
          <c:h val="0.705700849893763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170</c:v>
                </c:pt>
                <c:pt idx="1">
                  <c:v>164</c:v>
                </c:pt>
                <c:pt idx="2">
                  <c:v>232</c:v>
                </c:pt>
                <c:pt idx="3">
                  <c:v>159</c:v>
                </c:pt>
                <c:pt idx="4">
                  <c:v>235</c:v>
                </c:pt>
                <c:pt idx="5">
                  <c:v>228</c:v>
                </c:pt>
                <c:pt idx="6">
                  <c:v>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24-4480-BCCD-BB646635F3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первично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100</c:v>
                </c:pt>
                <c:pt idx="1">
                  <c:v>125</c:v>
                </c:pt>
                <c:pt idx="2">
                  <c:v>107</c:v>
                </c:pt>
                <c:pt idx="3">
                  <c:v>78</c:v>
                </c:pt>
                <c:pt idx="4">
                  <c:v>80</c:v>
                </c:pt>
                <c:pt idx="5">
                  <c:v>88</c:v>
                </c:pt>
                <c:pt idx="6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24-4480-BCCD-BB646635F36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вторично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70</c:v>
                </c:pt>
                <c:pt idx="1">
                  <c:v>39</c:v>
                </c:pt>
                <c:pt idx="2">
                  <c:v>125</c:v>
                </c:pt>
                <c:pt idx="3">
                  <c:v>81</c:v>
                </c:pt>
                <c:pt idx="4">
                  <c:v>155</c:v>
                </c:pt>
                <c:pt idx="5">
                  <c:v>140</c:v>
                </c:pt>
                <c:pt idx="6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24-4480-BCCD-BB646635F3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4616840"/>
        <c:axId val="464618016"/>
      </c:barChart>
      <c:catAx>
        <c:axId val="464616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4618016"/>
        <c:crosses val="autoZero"/>
        <c:auto val="1"/>
        <c:lblAlgn val="ctr"/>
        <c:lblOffset val="100"/>
        <c:noMultiLvlLbl val="0"/>
      </c:catAx>
      <c:valAx>
        <c:axId val="46461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4616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400166127122332"/>
          <c:y val="0.90761881115363874"/>
          <c:w val="0.52169165230100634"/>
          <c:h val="7.4991853027707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71114127714911"/>
          <c:y val="1.794163150401825E-2"/>
          <c:w val="0.75044086155897183"/>
          <c:h val="0.728800571526192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0-F838-4AEE-823D-71C02C1B66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привлечено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729</c:v>
                </c:pt>
                <c:pt idx="1">
                  <c:v>759</c:v>
                </c:pt>
                <c:pt idx="2">
                  <c:v>791</c:v>
                </c:pt>
                <c:pt idx="3">
                  <c:v>931</c:v>
                </c:pt>
                <c:pt idx="4">
                  <c:v>926</c:v>
                </c:pt>
                <c:pt idx="5">
                  <c:v>856</c:v>
                </c:pt>
                <c:pt idx="6">
                  <c:v>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38-4AEE-823D-71C02C1B66E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подлежало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418870997060159E-3"/>
                  <c:y val="-5.70319738309981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838-4AEE-823D-71C02C1B66EB}"/>
                </c:ext>
              </c:extLst>
            </c:dLbl>
            <c:dLbl>
              <c:idx val="1"/>
              <c:layout>
                <c:manualLayout>
                  <c:x val="3.2837741994119719E-3"/>
                  <c:y val="-5.70319738309981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838-4AEE-823D-71C02C1B66EB}"/>
                </c:ext>
              </c:extLst>
            </c:dLbl>
            <c:dLbl>
              <c:idx val="2"/>
              <c:layout>
                <c:manualLayout>
                  <c:x val="-6.5675483988240036E-3"/>
                  <c:y val="-8.10454364966816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838-4AEE-823D-71C02C1B66EB}"/>
                </c:ext>
              </c:extLst>
            </c:dLbl>
            <c:dLbl>
              <c:idx val="3"/>
              <c:layout>
                <c:manualLayout>
                  <c:x val="1.6418870997059859E-3"/>
                  <c:y val="-7.8043753663471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838-4AEE-823D-71C02C1B66EB}"/>
                </c:ext>
              </c:extLst>
            </c:dLbl>
            <c:dLbl>
              <c:idx val="4"/>
              <c:layout>
                <c:manualLayout>
                  <c:x val="-6.5675483988239438E-3"/>
                  <c:y val="-7.50420708302607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838-4AEE-823D-71C02C1B66EB}"/>
                </c:ext>
              </c:extLst>
            </c:dLbl>
            <c:dLbl>
              <c:idx val="5"/>
              <c:layout>
                <c:manualLayout>
                  <c:x val="4.9256612991179574E-3"/>
                  <c:y val="-5.40302909977877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838-4AEE-823D-71C02C1B66EB}"/>
                </c:ext>
              </c:extLst>
            </c:dLbl>
            <c:dLbl>
              <c:idx val="6"/>
              <c:layout>
                <c:manualLayout>
                  <c:x val="5.0576640070345335E-3"/>
                  <c:y val="-4.24652478146859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5E8-478F-A888-A209F2EC4F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821</c:v>
                </c:pt>
                <c:pt idx="1">
                  <c:v>830</c:v>
                </c:pt>
                <c:pt idx="2">
                  <c:v>875</c:v>
                </c:pt>
                <c:pt idx="3">
                  <c:v>995</c:v>
                </c:pt>
                <c:pt idx="4">
                  <c:v>980</c:v>
                </c:pt>
                <c:pt idx="5">
                  <c:v>916</c:v>
                </c:pt>
                <c:pt idx="6">
                  <c:v>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38-4AEE-823D-71C02C1B66E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вызовы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Лист1!$E$2:$E$8</c:f>
              <c:numCache>
                <c:formatCode>0</c:formatCode>
                <c:ptCount val="7"/>
                <c:pt idx="0">
                  <c:v>1956</c:v>
                </c:pt>
                <c:pt idx="1">
                  <c:v>2006</c:v>
                </c:pt>
                <c:pt idx="2">
                  <c:v>2153</c:v>
                </c:pt>
                <c:pt idx="3">
                  <c:v>2347</c:v>
                </c:pt>
                <c:pt idx="4">
                  <c:v>2359</c:v>
                </c:pt>
                <c:pt idx="5">
                  <c:v>2209</c:v>
                </c:pt>
                <c:pt idx="6">
                  <c:v>2187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38-4AEE-823D-71C02C1B66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64623112"/>
        <c:axId val="464619584"/>
      </c:barChart>
      <c:catAx>
        <c:axId val="464623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4619584"/>
        <c:crosses val="autoZero"/>
        <c:auto val="1"/>
        <c:lblAlgn val="ctr"/>
        <c:lblOffset val="100"/>
        <c:noMultiLvlLbl val="0"/>
      </c:catAx>
      <c:valAx>
        <c:axId val="46461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4623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1194452977132192"/>
          <c:y val="0.85667940281155452"/>
          <c:w val="0.57948271646204585"/>
          <c:h val="0.123721252043205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% привлеченных</a:t>
            </a:r>
            <a:endParaRPr lang="ru-RU" dirty="0"/>
          </a:p>
        </c:rich>
      </c:tx>
      <c:layout>
        <c:manualLayout>
          <c:xMode val="edge"/>
          <c:yMode val="edge"/>
          <c:x val="0.3775187845794010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758546848310627"/>
          <c:y val="2.1696252465483234E-2"/>
          <c:w val="0.83837142308430979"/>
          <c:h val="0.78080936672346235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1">
              <a:gsLst>
                <a:gs pos="0">
                  <a:schemeClr val="accent4">
                    <a:shade val="86000"/>
                    <a:shade val="51000"/>
                    <a:satMod val="130000"/>
                  </a:schemeClr>
                </a:gs>
                <a:gs pos="80000">
                  <a:schemeClr val="accent4">
                    <a:shade val="86000"/>
                    <a:shade val="93000"/>
                    <a:satMod val="130000"/>
                  </a:schemeClr>
                </a:gs>
                <a:gs pos="100000">
                  <a:schemeClr val="accent4">
                    <a:shade val="8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Лист1!$B$2:$B$8</c:f>
              <c:numCache>
                <c:formatCode>0.00%</c:formatCode>
                <c:ptCount val="7"/>
                <c:pt idx="0">
                  <c:v>0.96499999999999997</c:v>
                </c:pt>
                <c:pt idx="1">
                  <c:v>0.91400000000000003</c:v>
                </c:pt>
                <c:pt idx="2">
                  <c:v>0.90400000000000003</c:v>
                </c:pt>
                <c:pt idx="3">
                  <c:v>0.93600000000000005</c:v>
                </c:pt>
                <c:pt idx="4">
                  <c:v>0.94499999999999995</c:v>
                </c:pt>
                <c:pt idx="5">
                  <c:v>0.93400000000000005</c:v>
                </c:pt>
                <c:pt idx="6">
                  <c:v>0.94399999999999995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Лист1!$A$2:$A$8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  <c:pt idx="6">
                        <c:v>2023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EB6E-4976-8167-EF24B2EE1CAA}"/>
            </c:ext>
          </c:extLst>
        </c:ser>
        <c:ser>
          <c:idx val="2"/>
          <c:order val="1"/>
          <c:spPr>
            <a:gradFill rotWithShape="1">
              <a:gsLst>
                <a:gs pos="0">
                  <a:schemeClr val="accent4">
                    <a:tint val="86000"/>
                    <a:shade val="51000"/>
                    <a:satMod val="130000"/>
                  </a:schemeClr>
                </a:gs>
                <a:gs pos="80000">
                  <a:schemeClr val="accent4">
                    <a:tint val="86000"/>
                    <a:shade val="93000"/>
                    <a:satMod val="130000"/>
                  </a:schemeClr>
                </a:gs>
                <a:gs pos="100000">
                  <a:schemeClr val="accent4">
                    <a:tint val="8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Лист1!$A$2:$A$8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  <c:pt idx="6">
                        <c:v>2023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EB6E-4976-8167-EF24B2EE1CAA}"/>
            </c:ext>
          </c:extLst>
        </c:ser>
        <c:ser>
          <c:idx val="3"/>
          <c:order val="2"/>
          <c:spPr>
            <a:gradFill rotWithShape="1">
              <a:gsLst>
                <a:gs pos="0">
                  <a:schemeClr val="accent4">
                    <a:tint val="58000"/>
                    <a:shade val="51000"/>
                    <a:satMod val="130000"/>
                  </a:schemeClr>
                </a:gs>
                <a:gs pos="80000">
                  <a:schemeClr val="accent4">
                    <a:tint val="58000"/>
                    <a:shade val="93000"/>
                    <a:satMod val="130000"/>
                  </a:schemeClr>
                </a:gs>
                <a:gs pos="100000">
                  <a:schemeClr val="accent4">
                    <a:tint val="58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Лист1!$E$2:$E$8</c:f>
              <c:numCache>
                <c:formatCode>General</c:formatCode>
                <c:ptCount val="7"/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Лист1!$E$1</c15:sqref>
                        </c15:formulaRef>
                      </c:ext>
                    </c:extLst>
                    <c:strCache>
                      <c:ptCount val="1"/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Лист1!$A$2:$A$8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  <c:pt idx="6">
                        <c:v>2023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EB6E-4976-8167-EF24B2EE1C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64623112"/>
        <c:axId val="464619584"/>
      </c:barChart>
      <c:catAx>
        <c:axId val="46462311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2017       2018        2019        2020       2021      2022   2023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10483496184919341"/>
              <c:y val="0.864342931807813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crossAx val="464619584"/>
        <c:crosses val="autoZero"/>
        <c:auto val="1"/>
        <c:lblAlgn val="ctr"/>
        <c:lblOffset val="100"/>
        <c:noMultiLvlLbl val="0"/>
      </c:catAx>
      <c:valAx>
        <c:axId val="464619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crossAx val="464623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доходы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4094452925212308E-2"/>
          <c:y val="0.21912307400985542"/>
          <c:w val="0.90950675228688727"/>
          <c:h val="0.6030335462826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ФОМС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81703.399999999994</c:v>
                </c:pt>
                <c:pt idx="1">
                  <c:v>73664.3</c:v>
                </c:pt>
                <c:pt idx="2">
                  <c:v>80217.7</c:v>
                </c:pt>
                <c:pt idx="3">
                  <c:v>84718.9</c:v>
                </c:pt>
                <c:pt idx="4">
                  <c:v>95993.1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4-4F96-826B-95CAE53EE10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7120.7</c:v>
                </c:pt>
                <c:pt idx="1">
                  <c:v>6489</c:v>
                </c:pt>
                <c:pt idx="2">
                  <c:v>7730.1</c:v>
                </c:pt>
                <c:pt idx="3">
                  <c:v>8148.6</c:v>
                </c:pt>
                <c:pt idx="4">
                  <c:v>9095.4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64-4F96-826B-95CAE53EE10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платные</c:v>
                </c:pt>
              </c:strCache>
            </c:strRef>
          </c:tx>
          <c:spPr>
            <a:solidFill>
              <a:schemeClr val="accent3"/>
            </a:solidFill>
            <a:effectLst/>
          </c:spPr>
          <c:invertIfNegative val="0"/>
          <c:dLbls>
            <c:dLbl>
              <c:idx val="0"/>
              <c:layout>
                <c:manualLayout>
                  <c:x val="5.2861565746313559E-2"/>
                  <c:y val="9.0043993336643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95917478047248"/>
                      <c:h val="7.07329343114866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664-4F96-826B-95CAE53EE101}"/>
                </c:ext>
              </c:extLst>
            </c:dLbl>
            <c:dLbl>
              <c:idx val="1"/>
              <c:layout>
                <c:manualLayout>
                  <c:x val="5.8535961933241197E-2"/>
                  <c:y val="7.4820086756273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54578944948719"/>
                      <c:h val="7.35035153655988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664-4F96-826B-95CAE53EE101}"/>
                </c:ext>
              </c:extLst>
            </c:dLbl>
            <c:dLbl>
              <c:idx val="2"/>
              <c:layout>
                <c:manualLayout>
                  <c:x val="5.4347049346464664E-2"/>
                  <c:y val="6.5030118615773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30563345653124"/>
                      <c:h val="5.41094479868129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664-4F96-826B-95CAE53EE101}"/>
                </c:ext>
              </c:extLst>
            </c:dLbl>
            <c:dLbl>
              <c:idx val="3"/>
              <c:layout>
                <c:manualLayout>
                  <c:x val="4.3641770957312191E-2"/>
                  <c:y val="6.4205707135184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96741809248686"/>
                      <c:h val="6.24211911491497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664-4F96-826B-95CAE53EE101}"/>
                </c:ext>
              </c:extLst>
            </c:dLbl>
            <c:dLbl>
              <c:idx val="4"/>
              <c:layout>
                <c:manualLayout>
                  <c:x val="6.2160573843991866E-2"/>
                  <c:y val="6.64939452986948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39727692635763"/>
                      <c:h val="6.24211911491497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B9F-4120-A2CF-90A74103BC38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leftArrowCallou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9702.5</c:v>
                </c:pt>
                <c:pt idx="1">
                  <c:v>6549.1</c:v>
                </c:pt>
                <c:pt idx="2">
                  <c:v>7715.8</c:v>
                </c:pt>
                <c:pt idx="3">
                  <c:v>7715.9</c:v>
                </c:pt>
                <c:pt idx="4">
                  <c:v>7920.9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64-4F96-826B-95CAE53EE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5465216"/>
        <c:axId val="175466752"/>
      </c:barChart>
      <c:catAx>
        <c:axId val="17546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466752"/>
        <c:crosses val="autoZero"/>
        <c:auto val="1"/>
        <c:lblAlgn val="ctr"/>
        <c:lblOffset val="100"/>
        <c:noMultiLvlLbl val="0"/>
      </c:catAx>
      <c:valAx>
        <c:axId val="175466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7546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Самостоятельно обратившиеся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8458824985989388E-2"/>
          <c:y val="0.15057538196759904"/>
          <c:w val="0.86899523871531326"/>
          <c:h val="0.7527716172051748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0.00%</c:formatCode>
                <c:ptCount val="5"/>
                <c:pt idx="0">
                  <c:v>2.9000000000000001E-2</c:v>
                </c:pt>
                <c:pt idx="1">
                  <c:v>0.125</c:v>
                </c:pt>
                <c:pt idx="2">
                  <c:v>0.29799999999999999</c:v>
                </c:pt>
                <c:pt idx="3">
                  <c:v>0.26700000000000002</c:v>
                </c:pt>
                <c:pt idx="4">
                  <c:v>0.26800000000000002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FC-4199-8ABE-B07DB6DA921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10653016"/>
        <c:axId val="610655968"/>
      </c:lineChart>
      <c:catAx>
        <c:axId val="610653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0655968"/>
        <c:crosses val="autoZero"/>
        <c:auto val="1"/>
        <c:lblAlgn val="ctr"/>
        <c:lblOffset val="100"/>
        <c:noMultiLvlLbl val="0"/>
      </c:catAx>
      <c:valAx>
        <c:axId val="610655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0653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95.6</c:v>
                </c:pt>
                <c:pt idx="1">
                  <c:v>100.6</c:v>
                </c:pt>
                <c:pt idx="2">
                  <c:v>92.2</c:v>
                </c:pt>
                <c:pt idx="3">
                  <c:v>95.8</c:v>
                </c:pt>
                <c:pt idx="4">
                  <c:v>104.5</c:v>
                </c:pt>
                <c:pt idx="5">
                  <c:v>109.9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A4-48FB-95BC-DB2569239E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з/п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498213970418461E-2"/>
                  <c:y val="-1.64109155417185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5A4-48FB-95BC-DB2569239EFC}"/>
                </c:ext>
              </c:extLst>
            </c:dLbl>
            <c:dLbl>
              <c:idx val="1"/>
              <c:layout>
                <c:manualLayout>
                  <c:x val="3.0866823026163885E-2"/>
                  <c:y val="-1.36757629514321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5A4-48FB-95BC-DB2569239EFC}"/>
                </c:ext>
              </c:extLst>
            </c:dLbl>
            <c:dLbl>
              <c:idx val="2"/>
              <c:layout>
                <c:manualLayout>
                  <c:x val="2.360404113765473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5A4-48FB-95BC-DB2569239EFC}"/>
                </c:ext>
              </c:extLst>
            </c:dLbl>
            <c:dLbl>
              <c:idx val="3"/>
              <c:layout>
                <c:manualLayout>
                  <c:x val="2.360404113765473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5A4-48FB-95BC-DB2569239EFC}"/>
                </c:ext>
              </c:extLst>
            </c:dLbl>
            <c:dLbl>
              <c:idx val="4"/>
              <c:layout>
                <c:manualLayout>
                  <c:x val="4.902377774743662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5A4-48FB-95BC-DB2569239EFC}"/>
                </c:ext>
              </c:extLst>
            </c:dLbl>
            <c:dLbl>
              <c:idx val="5"/>
              <c:layout>
                <c:manualLayout>
                  <c:x val="4.7208082275309475E-2"/>
                  <c:y val="-5.47030518057283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6DD-49BE-A747-95211D0897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66.599999999999994</c:v>
                </c:pt>
                <c:pt idx="1">
                  <c:v>69.400000000000006</c:v>
                </c:pt>
                <c:pt idx="2">
                  <c:v>73.900000000000006</c:v>
                </c:pt>
                <c:pt idx="3">
                  <c:v>76.400000000000006</c:v>
                </c:pt>
                <c:pt idx="4">
                  <c:v>83.7</c:v>
                </c:pt>
                <c:pt idx="5">
                  <c:v>82.9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A4-48FB-95BC-DB2569239E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6020480"/>
        <c:axId val="176329472"/>
      </c:barChart>
      <c:catAx>
        <c:axId val="176020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76329472"/>
        <c:crosses val="autoZero"/>
        <c:auto val="1"/>
        <c:lblAlgn val="ctr"/>
        <c:lblOffset val="100"/>
        <c:noMultiLvlLbl val="0"/>
      </c:catAx>
      <c:valAx>
        <c:axId val="176329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0204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Заработная плата (рост)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26926.799999999999</c:v>
                </c:pt>
                <c:pt idx="1">
                  <c:v>28827.599999999999</c:v>
                </c:pt>
                <c:pt idx="2">
                  <c:v>27931.200000000001</c:v>
                </c:pt>
                <c:pt idx="3">
                  <c:v>29782.3</c:v>
                </c:pt>
                <c:pt idx="4">
                  <c:v>33449</c:v>
                </c:pt>
                <c:pt idx="5">
                  <c:v>35344.5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EB-4B36-A9B2-48008B3F5F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Врачи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49731.4</c:v>
                </c:pt>
                <c:pt idx="1">
                  <c:v>51700.5</c:v>
                </c:pt>
                <c:pt idx="2">
                  <c:v>45925.4</c:v>
                </c:pt>
                <c:pt idx="3">
                  <c:v>46670.2</c:v>
                </c:pt>
                <c:pt idx="4">
                  <c:v>52000.3</c:v>
                </c:pt>
                <c:pt idx="5">
                  <c:v>54827.3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EB-4B36-A9B2-48008B3F5FF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медперсонал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926007555740651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1EB-4B36-A9B2-48008B3F5FF3}"/>
                </c:ext>
              </c:extLst>
            </c:dLbl>
            <c:dLbl>
              <c:idx val="1"/>
              <c:layout>
                <c:manualLayout>
                  <c:x val="3.926007555740651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1EB-4B36-A9B2-48008B3F5FF3}"/>
                </c:ext>
              </c:extLst>
            </c:dLbl>
            <c:dLbl>
              <c:idx val="2"/>
              <c:layout>
                <c:manualLayout>
                  <c:x val="2.669685137903637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1EB-4B36-A9B2-48008B3F5FF3}"/>
                </c:ext>
              </c:extLst>
            </c:dLbl>
            <c:dLbl>
              <c:idx val="3"/>
              <c:layout>
                <c:manualLayout>
                  <c:x val="3.768967253511025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1EB-4B36-A9B2-48008B3F5FF3}"/>
                </c:ext>
              </c:extLst>
            </c:dLbl>
            <c:dLbl>
              <c:idx val="4"/>
              <c:layout>
                <c:manualLayout>
                  <c:x val="2.9837657423628837E-2"/>
                  <c:y val="9.44321994467537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1EB-4B36-A9B2-48008B3F5FF3}"/>
                </c:ext>
              </c:extLst>
            </c:dLbl>
            <c:dLbl>
              <c:idx val="5"/>
              <c:layout>
                <c:manualLayout>
                  <c:x val="1.7274433245258753E-2"/>
                  <c:y val="4.48552947372080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3D1-4AA6-AA0A-76249B8822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Лист1!$D$2:$D$7</c:f>
              <c:numCache>
                <c:formatCode>#,##0.00</c:formatCode>
                <c:ptCount val="6"/>
                <c:pt idx="0">
                  <c:v>23124.3</c:v>
                </c:pt>
                <c:pt idx="1">
                  <c:v>24000.400000000001</c:v>
                </c:pt>
                <c:pt idx="2">
                  <c:v>23021.3</c:v>
                </c:pt>
                <c:pt idx="3">
                  <c:v>25019.1</c:v>
                </c:pt>
                <c:pt idx="4">
                  <c:v>28000.1</c:v>
                </c:pt>
                <c:pt idx="5">
                  <c:v>29826.5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EB-4B36-A9B2-48008B3F5F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0"/>
        <c:axId val="184053120"/>
        <c:axId val="187864960"/>
      </c:barChart>
      <c:catAx>
        <c:axId val="184053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7864960"/>
        <c:crosses val="autoZero"/>
        <c:auto val="1"/>
        <c:lblAlgn val="ctr"/>
        <c:lblOffset val="100"/>
        <c:noMultiLvlLbl val="0"/>
      </c:catAx>
      <c:valAx>
        <c:axId val="18786496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840531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Структура сифилиса по пути выявления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поликлиника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6625844111251013E-2"/>
                  <c:y val="-3.07503075030761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5CE-49A1-9724-30F4F4051E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0.114</c:v>
                </c:pt>
                <c:pt idx="1">
                  <c:v>0.16700000000000001</c:v>
                </c:pt>
                <c:pt idx="2">
                  <c:v>7.3999999999999996E-2</c:v>
                </c:pt>
                <c:pt idx="3">
                  <c:v>6.6000000000000003E-2</c:v>
                </c:pt>
                <c:pt idx="4">
                  <c:v>0.14599999999999999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CE-49A1-9724-30F4F4051E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стационар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0.00%</c:formatCode>
                <c:ptCount val="5"/>
                <c:pt idx="0">
                  <c:v>0.371</c:v>
                </c:pt>
                <c:pt idx="1">
                  <c:v>0.29099999999999998</c:v>
                </c:pt>
                <c:pt idx="2">
                  <c:v>0.26</c:v>
                </c:pt>
                <c:pt idx="3">
                  <c:v>0.2</c:v>
                </c:pt>
                <c:pt idx="4">
                  <c:v>0.19500000000000001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CE-49A1-9724-30F4F4051E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самообращение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Лист1!$D$2:$D$6</c:f>
              <c:numCache>
                <c:formatCode>0.00%</c:formatCode>
                <c:ptCount val="5"/>
                <c:pt idx="0">
                  <c:v>2.9000000000000001E-2</c:v>
                </c:pt>
                <c:pt idx="1">
                  <c:v>0.125</c:v>
                </c:pt>
                <c:pt idx="2">
                  <c:v>0.29799999999999999</c:v>
                </c:pt>
                <c:pt idx="3">
                  <c:v>0.26700000000000002</c:v>
                </c:pt>
                <c:pt idx="4">
                  <c:v>0.26800000000000002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CE-49A1-9724-30F4F4051E8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мед.осм.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1445576284765937E-2"/>
                  <c:y val="-5.22755227552275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5CE-49A1-9724-30F4F4051E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Лист1!$E$2:$E$6</c:f>
              <c:numCache>
                <c:formatCode>0.00%</c:formatCode>
                <c:ptCount val="5"/>
                <c:pt idx="0">
                  <c:v>0.114</c:v>
                </c:pt>
                <c:pt idx="1">
                  <c:v>0.20799999999999999</c:v>
                </c:pt>
                <c:pt idx="2">
                  <c:v>0.22</c:v>
                </c:pt>
                <c:pt idx="3">
                  <c:v>0.26700000000000002</c:v>
                </c:pt>
                <c:pt idx="4" formatCode="0%">
                  <c:v>0.122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CE-49A1-9724-30F4F4051E8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контакты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204761359734462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5CE-49A1-9724-30F4F4051E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Лист1!$F$2:$F$6</c:f>
              <c:numCache>
                <c:formatCode>0.00%</c:formatCode>
                <c:ptCount val="5"/>
                <c:pt idx="0">
                  <c:v>0.17100000000000001</c:v>
                </c:pt>
                <c:pt idx="1">
                  <c:v>0.16700000000000001</c:v>
                </c:pt>
                <c:pt idx="2">
                  <c:v>7.3999999999999996E-2</c:v>
                </c:pt>
                <c:pt idx="3" formatCode="0%">
                  <c:v>0.1</c:v>
                </c:pt>
                <c:pt idx="4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5CE-49A1-9724-30F4F4051E8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мигранты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9.1564610278126665E-3"/>
                  <c:y val="-7.38007380073800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5CE-49A1-9724-30F4F4051E83}"/>
                </c:ext>
              </c:extLst>
            </c:dLbl>
            <c:dLbl>
              <c:idx val="3"/>
              <c:layout>
                <c:manualLayout>
                  <c:x val="9.1564610278127498E-3"/>
                  <c:y val="-4.92004920049200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5CE-49A1-9724-30F4F4051E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Лист1!$G$2:$G$6</c:f>
              <c:numCache>
                <c:formatCode>0.00%</c:formatCode>
                <c:ptCount val="5"/>
                <c:pt idx="0">
                  <c:v>0.20100000000000001</c:v>
                </c:pt>
                <c:pt idx="1">
                  <c:v>4.2000000000000003E-2</c:v>
                </c:pt>
                <c:pt idx="2">
                  <c:v>7.3999999999999996E-2</c:v>
                </c:pt>
                <c:pt idx="3" formatCode="0%">
                  <c:v>0.1</c:v>
                </c:pt>
                <c:pt idx="4">
                  <c:v>4.9000000000000002E-2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5CE-49A1-9724-30F4F4051E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3203104"/>
        <c:axId val="443203432"/>
      </c:barChart>
      <c:catAx>
        <c:axId val="44320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3203432"/>
        <c:crosses val="autoZero"/>
        <c:auto val="1"/>
        <c:lblAlgn val="ctr"/>
        <c:lblOffset val="100"/>
        <c:noMultiLvlLbl val="0"/>
      </c:catAx>
      <c:valAx>
        <c:axId val="443203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320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заболеваемость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76000"/>
                    <a:shade val="51000"/>
                    <a:satMod val="130000"/>
                  </a:schemeClr>
                </a:gs>
                <a:gs pos="80000">
                  <a:schemeClr val="accent4">
                    <a:shade val="76000"/>
                    <a:shade val="93000"/>
                    <a:satMod val="130000"/>
                  </a:schemeClr>
                </a:gs>
                <a:gs pos="100000">
                  <a:schemeClr val="accent4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39.299999999999997</c:v>
                </c:pt>
                <c:pt idx="1">
                  <c:v>88.5</c:v>
                </c:pt>
                <c:pt idx="2">
                  <c:v>19.8</c:v>
                </c:pt>
                <c:pt idx="3">
                  <c:v>25.1</c:v>
                </c:pt>
                <c:pt idx="4">
                  <c:v>23.1</c:v>
                </c:pt>
                <c:pt idx="5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36-4252-BB0D-F52F0AA135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9"/>
        <c:axId val="484284032"/>
        <c:axId val="484289608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обследовано</c:v>
                </c:pt>
              </c:strCache>
            </c:strRef>
          </c:tx>
          <c:spPr>
            <a:ln w="34925" cap="rnd">
              <a:solidFill>
                <a:schemeClr val="accent4">
                  <a:tint val="77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0833333333333332E-2"/>
                  <c:y val="-7.1428571428571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C36-4252-BB0D-F52F0AA1351C}"/>
                </c:ext>
              </c:extLst>
            </c:dLbl>
            <c:dLbl>
              <c:idx val="4"/>
              <c:layout>
                <c:manualLayout>
                  <c:x val="2.3148148148148997E-3"/>
                  <c:y val="-5.9523809523809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C36-4252-BB0D-F52F0AA13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7634</c:v>
                </c:pt>
                <c:pt idx="1">
                  <c:v>7910</c:v>
                </c:pt>
                <c:pt idx="2">
                  <c:v>5039</c:v>
                </c:pt>
                <c:pt idx="3">
                  <c:v>7971</c:v>
                </c:pt>
                <c:pt idx="4">
                  <c:v>12975</c:v>
                </c:pt>
                <c:pt idx="5">
                  <c:v>13461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C36-4252-BB0D-F52F0AA135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84292560"/>
        <c:axId val="484290264"/>
      </c:lineChart>
      <c:valAx>
        <c:axId val="484289608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284032"/>
        <c:crosses val="max"/>
        <c:crossBetween val="between"/>
      </c:valAx>
      <c:catAx>
        <c:axId val="48428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289608"/>
        <c:crosses val="autoZero"/>
        <c:auto val="1"/>
        <c:lblAlgn val="ctr"/>
        <c:lblOffset val="100"/>
        <c:noMultiLvlLbl val="0"/>
      </c:catAx>
      <c:valAx>
        <c:axId val="484290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292560"/>
        <c:crosses val="autoZero"/>
        <c:crossBetween val="between"/>
      </c:valAx>
      <c:catAx>
        <c:axId val="484292560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290264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 РФ</a:t>
            </a:r>
          </a:p>
        </c:rich>
      </c:tx>
      <c:layout>
        <c:manualLayout>
          <c:xMode val="edge"/>
          <c:yMode val="edge"/>
          <c:x val="0.44896320436002829"/>
          <c:y val="1.0859603919461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граждане РФ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19340</c:v>
                </c:pt>
                <c:pt idx="1">
                  <c:v>17623</c:v>
                </c:pt>
                <c:pt idx="2">
                  <c:v>12512</c:v>
                </c:pt>
                <c:pt idx="3">
                  <c:v>13442</c:v>
                </c:pt>
                <c:pt idx="4">
                  <c:v>15040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25-4A02-9DD2-A509FC82614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мигранты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5223</c:v>
                </c:pt>
                <c:pt idx="1">
                  <c:v>4516</c:v>
                </c:pt>
                <c:pt idx="2">
                  <c:v>2801</c:v>
                </c:pt>
                <c:pt idx="3">
                  <c:v>7710</c:v>
                </c:pt>
                <c:pt idx="4">
                  <c:v>12748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25-4A02-9DD2-A509FC8261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7886544"/>
        <c:axId val="407884904"/>
        <c:axId val="0"/>
      </c:bar3DChart>
      <c:catAx>
        <c:axId val="40788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7884904"/>
        <c:crosses val="autoZero"/>
        <c:auto val="1"/>
        <c:lblAlgn val="ctr"/>
        <c:lblOffset val="100"/>
        <c:noMultiLvlLbl val="0"/>
      </c:catAx>
      <c:valAx>
        <c:axId val="407884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7886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 Тамбовской области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947069116360459E-2"/>
          <c:y val="0.21067460317460318"/>
          <c:w val="0.9190529308836396"/>
          <c:h val="0.6699865641794775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граждане РФ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46</c:v>
                </c:pt>
                <c:pt idx="1">
                  <c:v>28</c:v>
                </c:pt>
                <c:pt idx="2">
                  <c:v>23</c:v>
                </c:pt>
                <c:pt idx="3">
                  <c:v>25</c:v>
                </c:pt>
                <c:pt idx="4">
                  <c:v>27</c:v>
                </c:pt>
                <c:pt idx="5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47-4774-B82B-153ECFD4DE3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мигранты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</c:v>
                </c:pt>
                <c:pt idx="1">
                  <c:v>7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47-4774-B82B-153ECFD4D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3896440"/>
        <c:axId val="403898408"/>
        <c:axId val="0"/>
      </c:bar3DChart>
      <c:catAx>
        <c:axId val="403896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3898408"/>
        <c:crosses val="autoZero"/>
        <c:auto val="1"/>
        <c:lblAlgn val="ctr"/>
        <c:lblOffset val="100"/>
        <c:noMultiLvlLbl val="0"/>
      </c:catAx>
      <c:valAx>
        <c:axId val="403898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3896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739823834917228"/>
          <c:y val="0.93334241534137774"/>
          <c:w val="0.40520327504195591"/>
          <c:h val="6.66575846586222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5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04AB6-E459-407A-A597-DAC2D1F13343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3B3C5-78C9-4706-B1A6-85BE4CF7B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6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3B3C5-78C9-4706-B1A6-85BE4CF7BF22}" type="slidenum">
              <a:rPr lang="ru-RU" smtClean="0"/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40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ED93-2609-4023-AC20-1115956C8E19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05A-1907-4C82-99C9-CB0CEBC96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ED93-2609-4023-AC20-1115956C8E19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05A-1907-4C82-99C9-CB0CEBC96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32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ED93-2609-4023-AC20-1115956C8E19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05A-1907-4C82-99C9-CB0CEBC96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16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ED93-2609-4023-AC20-1115956C8E19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05A-1907-4C82-99C9-CB0CEBC96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28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ED93-2609-4023-AC20-1115956C8E19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05A-1907-4C82-99C9-CB0CEBC96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80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ED93-2609-4023-AC20-1115956C8E19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05A-1907-4C82-99C9-CB0CEBC96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74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ED93-2609-4023-AC20-1115956C8E19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05A-1907-4C82-99C9-CB0CEBC96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03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ED93-2609-4023-AC20-1115956C8E19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05A-1907-4C82-99C9-CB0CEBC96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0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ED93-2609-4023-AC20-1115956C8E19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05A-1907-4C82-99C9-CB0CEBC96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03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ED93-2609-4023-AC20-1115956C8E19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05A-1907-4C82-99C9-CB0CEBC96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25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ED93-2609-4023-AC20-1115956C8E19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305A-1907-4C82-99C9-CB0CEBC96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91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DED93-2609-4023-AC20-1115956C8E19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305A-1907-4C82-99C9-CB0CEBC96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20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380" y="1385190"/>
            <a:ext cx="730536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atin typeface="+mj-lt"/>
              </a:rPr>
              <a:t>Доклад </a:t>
            </a:r>
          </a:p>
          <a:p>
            <a:pPr algn="ctr"/>
            <a:r>
              <a:rPr lang="ru-RU" sz="4400" b="1" i="1" dirty="0" smtClean="0">
                <a:latin typeface="+mj-lt"/>
              </a:rPr>
              <a:t/>
            </a:r>
            <a:br>
              <a:rPr lang="ru-RU" sz="4400" b="1" i="1" dirty="0" smtClean="0">
                <a:latin typeface="+mj-lt"/>
              </a:rPr>
            </a:br>
            <a:r>
              <a:rPr lang="ru-RU" sz="4400" b="1" i="1" dirty="0" smtClean="0">
                <a:latin typeface="+mj-lt"/>
              </a:rPr>
              <a:t>о работе ГБУЗ «ТОКВКД»</a:t>
            </a:r>
          </a:p>
          <a:p>
            <a:pPr algn="ctr"/>
            <a:r>
              <a:rPr lang="ru-RU" sz="4400" b="1" i="1" dirty="0" smtClean="0">
                <a:latin typeface="+mj-lt"/>
              </a:rPr>
              <a:t> за 202</a:t>
            </a:r>
            <a:r>
              <a:rPr lang="en-US" sz="4400" b="1" i="1" smtClean="0">
                <a:latin typeface="+mj-lt"/>
              </a:rPr>
              <a:t>3</a:t>
            </a:r>
            <a:r>
              <a:rPr lang="ru-RU" sz="4400" b="1" i="1" smtClean="0">
                <a:latin typeface="+mj-lt"/>
              </a:rPr>
              <a:t> </a:t>
            </a:r>
            <a:r>
              <a:rPr lang="ru-RU" sz="4400" b="1" i="1" dirty="0" smtClean="0">
                <a:latin typeface="+mj-lt"/>
              </a:rPr>
              <a:t>год</a:t>
            </a:r>
          </a:p>
          <a:p>
            <a:pPr algn="ctr"/>
            <a:endParaRPr lang="ru-RU" sz="4400" b="1" i="1" dirty="0">
              <a:latin typeface="+mj-lt"/>
            </a:endParaRPr>
          </a:p>
          <a:p>
            <a:pPr algn="ctr"/>
            <a:endParaRPr lang="ru-RU" sz="4400" b="1" i="1" dirty="0" smtClean="0">
              <a:latin typeface="+mj-lt"/>
            </a:endParaRPr>
          </a:p>
          <a:p>
            <a:pPr algn="ctr"/>
            <a:r>
              <a:rPr lang="ru-RU" sz="2000" b="1" i="1" dirty="0" smtClean="0">
                <a:latin typeface="+mj-lt"/>
              </a:rPr>
              <a:t>                                    </a:t>
            </a:r>
          </a:p>
          <a:p>
            <a:pPr algn="ctr"/>
            <a:r>
              <a:rPr lang="ru-RU" sz="2000" b="1" i="1" dirty="0">
                <a:latin typeface="+mj-lt"/>
              </a:rPr>
              <a:t> </a:t>
            </a:r>
            <a:r>
              <a:rPr lang="ru-RU" sz="2000" b="1" i="1" dirty="0" smtClean="0">
                <a:latin typeface="+mj-lt"/>
              </a:rPr>
              <a:t>                                                      Главный врач       В.Н. Шустова</a:t>
            </a:r>
            <a:endParaRPr lang="ru-R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400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4515" y="1561950"/>
            <a:ext cx="7187381" cy="387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На базе нашего диспансера в отчетном году проходило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ординатуру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32 человека: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ординаторов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2-го года обучения –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19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1-го года -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13.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Постоянно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на нашей базе проходят практику студенты ТОГБПОУ «Тамбовский областной медицинский колледж» и медицинских ВУЗов страны.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3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1290" y="332508"/>
            <a:ext cx="86002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Затраты по учреждению</a:t>
            </a:r>
            <a:r>
              <a:rPr lang="ru-RU" dirty="0"/>
              <a:t>, сложившиеся из всех источников финансирования в разрезе статей расходов  от общей суммы затрат составили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/>
              <a:t> </a:t>
            </a:r>
            <a:r>
              <a:rPr lang="ru-RU" dirty="0"/>
              <a:t>на коммунальные услуги – 2</a:t>
            </a:r>
            <a:r>
              <a:rPr lang="en-US" dirty="0"/>
              <a:t> </a:t>
            </a:r>
            <a:r>
              <a:rPr lang="ru-RU" dirty="0"/>
              <a:t>875,7 тыс. руб. или 2,6% от всех расходов. В 2022 - 2 806,1 тыс. руб. (2,7%), как и в 2021 и 2020 годах</a:t>
            </a:r>
            <a:r>
              <a:rPr lang="ru-RU" dirty="0" smtClean="0"/>
              <a:t>;</a:t>
            </a:r>
          </a:p>
          <a:p>
            <a:pPr lvl="0"/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/>
              <a:t> на связь – 1 674,9 тыс. руб. (1,5%). В 2022 - 1 510,3 тыс. руб.  (1,4%), в 2021г. было 2%, в 2020г. - 1,2% всей доли расходов</a:t>
            </a:r>
            <a:r>
              <a:rPr lang="ru-RU" dirty="0" smtClean="0"/>
              <a:t>;</a:t>
            </a:r>
          </a:p>
          <a:p>
            <a:pPr lvl="0"/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/>
              <a:t> на содержание имущества (ТО оборудования, заправка картриджей, поверка приборов, дезинсекция, стирка, вывоз мусора и т.д.)   - 1 952,9 тыс. руб. (1,8%). В 2022 -  1 879,1 тыс. руб. (1,8 %), в 2021г. – 1,7%, в 2020г. – 2,4</a:t>
            </a:r>
            <a:r>
              <a:rPr lang="ru-RU" dirty="0" smtClean="0"/>
              <a:t>%;</a:t>
            </a:r>
          </a:p>
          <a:p>
            <a:pPr lvl="0"/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/>
              <a:t> на прочие услуги  затраты составили –  9 441,7 тыс. руб. (8,6%). В 2022 - 6 103,7 тыс. руб. (5,8%) в общей доле, в 2021 г. – 5,8%, в 2020 году - 5%; (большая часть расходов по этой статье составляет организация питания – 4 059,9%, в 2022 году - 3 666,5 тыс. руб.). Рост расходов так же произошел в связи с проведением аттестации рабочих мест (1 265,5 тыс. руб.) и необходимости организации поста охраны (1 006,1 тыс. руб.).</a:t>
            </a:r>
          </a:p>
        </p:txBody>
      </p:sp>
    </p:spTree>
    <p:extLst>
      <p:ext uri="{BB962C8B-B14F-4D97-AF65-F5344CB8AC3E}">
        <p14:creationId xmlns:p14="http://schemas.microsoft.com/office/powerpoint/2010/main" val="5889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9713" y="641778"/>
            <a:ext cx="758041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/>
              <a:t>на уплату налогов  и прочих платежей – 339,6 тыс. руб. (0,3%). В 2022 -  408,7 тыс. руб. (0,4%), в 2021 – 0,4</a:t>
            </a:r>
            <a:r>
              <a:rPr lang="ru-RU" dirty="0" smtClean="0"/>
              <a:t>%;</a:t>
            </a:r>
          </a:p>
          <a:p>
            <a:pPr lvl="0"/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/>
              <a:t>на приобретение основных средств – 1 273,4 тыс. руб. (1,15%), что значительно выше, чем в 2022 и 2021 годах - 353,3 тыс. руб. (0,3%), но меньше, чем в 2020 г. (2 410,2 тыс. руб.) и 2019 г. (2 745,9 тыс. руб.). Большая часть 502,2 тыс. пошла на погашение задолженности за компьютеры по контракту от 2019 г. Приобретение основных средств в 2023 г. по филиалам – Тамбов – 1 250,3 тыс. руб. (в 2022 - 104,2 тыс. руб.). Это ноутбуки, анализатор паров этанола, </a:t>
            </a:r>
            <a:r>
              <a:rPr lang="ru-RU" dirty="0" err="1"/>
              <a:t>аквадистиллятор</a:t>
            </a:r>
            <a:r>
              <a:rPr lang="ru-RU" dirty="0"/>
              <a:t>, Лазурит </a:t>
            </a:r>
            <a:r>
              <a:rPr lang="ru-RU" dirty="0" err="1"/>
              <a:t>акне</a:t>
            </a:r>
            <a:r>
              <a:rPr lang="ru-RU" dirty="0"/>
              <a:t>, облучатель для фототерапии, жалюзи, светильники, прожектора. Мичуринск – 19,1 тыс. руб. тыс. руб. (анализатор паров этанола, радиотелефон). Моршанск – 4 тыс. руб. (утюг). </a:t>
            </a:r>
            <a:endParaRPr lang="ru-RU" dirty="0" smtClean="0"/>
          </a:p>
          <a:p>
            <a:pPr lvl="0"/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/>
              <a:t>на приобретение материальных запасов  затраты составили –  8 374,3 тыс. руб. (или 7,6% в структуре расходов). В 2022 - 6 346,6 тыс. руб. – 6,1 %. Большая часть средств потрачена на приобретение медикаментов, реактивов и изделий медицинского назначения – 6 741,8 тыс. руб., что составляет 80% всех затрат на приобретение материальных запасов. В 2021 г. – 5 340,8 тыс. руб. (5,6%), в 2020 году – 4 120,3 тыс. руб. (4,5%). </a:t>
            </a:r>
          </a:p>
        </p:txBody>
      </p:sp>
    </p:spTree>
    <p:extLst>
      <p:ext uri="{BB962C8B-B14F-4D97-AF65-F5344CB8AC3E}">
        <p14:creationId xmlns:p14="http://schemas.microsoft.com/office/powerpoint/2010/main" val="94186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245430"/>
              </p:ext>
            </p:extLst>
          </p:nvPr>
        </p:nvGraphicFramePr>
        <p:xfrm>
          <a:off x="2222090" y="1112516"/>
          <a:ext cx="9842091" cy="5312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2135">
                  <a:extLst>
                    <a:ext uri="{9D8B030D-6E8A-4147-A177-3AD203B41FA5}">
                      <a16:colId xmlns:a16="http://schemas.microsoft.com/office/drawing/2014/main" val="3385692676"/>
                    </a:ext>
                  </a:extLst>
                </a:gridCol>
                <a:gridCol w="840076">
                  <a:extLst>
                    <a:ext uri="{9D8B030D-6E8A-4147-A177-3AD203B41FA5}">
                      <a16:colId xmlns:a16="http://schemas.microsoft.com/office/drawing/2014/main" val="2663367569"/>
                    </a:ext>
                  </a:extLst>
                </a:gridCol>
                <a:gridCol w="749880">
                  <a:extLst>
                    <a:ext uri="{9D8B030D-6E8A-4147-A177-3AD203B41FA5}">
                      <a16:colId xmlns:a16="http://schemas.microsoft.com/office/drawing/2014/main" val="4152176105"/>
                    </a:ext>
                  </a:extLst>
                </a:gridCol>
                <a:gridCol w="747251">
                  <a:extLst>
                    <a:ext uri="{9D8B030D-6E8A-4147-A177-3AD203B41FA5}">
                      <a16:colId xmlns:a16="http://schemas.microsoft.com/office/drawing/2014/main" val="1386574005"/>
                    </a:ext>
                  </a:extLst>
                </a:gridCol>
                <a:gridCol w="768865">
                  <a:extLst>
                    <a:ext uri="{9D8B030D-6E8A-4147-A177-3AD203B41FA5}">
                      <a16:colId xmlns:a16="http://schemas.microsoft.com/office/drawing/2014/main" val="560651202"/>
                    </a:ext>
                  </a:extLst>
                </a:gridCol>
                <a:gridCol w="735165">
                  <a:extLst>
                    <a:ext uri="{9D8B030D-6E8A-4147-A177-3AD203B41FA5}">
                      <a16:colId xmlns:a16="http://schemas.microsoft.com/office/drawing/2014/main" val="1627718707"/>
                    </a:ext>
                  </a:extLst>
                </a:gridCol>
                <a:gridCol w="735165">
                  <a:extLst>
                    <a:ext uri="{9D8B030D-6E8A-4147-A177-3AD203B41FA5}">
                      <a16:colId xmlns:a16="http://schemas.microsoft.com/office/drawing/2014/main" val="2446231773"/>
                    </a:ext>
                  </a:extLst>
                </a:gridCol>
                <a:gridCol w="735726">
                  <a:extLst>
                    <a:ext uri="{9D8B030D-6E8A-4147-A177-3AD203B41FA5}">
                      <a16:colId xmlns:a16="http://schemas.microsoft.com/office/drawing/2014/main" val="2965445102"/>
                    </a:ext>
                  </a:extLst>
                </a:gridCol>
                <a:gridCol w="735726">
                  <a:extLst>
                    <a:ext uri="{9D8B030D-6E8A-4147-A177-3AD203B41FA5}">
                      <a16:colId xmlns:a16="http://schemas.microsoft.com/office/drawing/2014/main" val="811134973"/>
                    </a:ext>
                  </a:extLst>
                </a:gridCol>
                <a:gridCol w="777879">
                  <a:extLst>
                    <a:ext uri="{9D8B030D-6E8A-4147-A177-3AD203B41FA5}">
                      <a16:colId xmlns:a16="http://schemas.microsoft.com/office/drawing/2014/main" val="684981352"/>
                    </a:ext>
                  </a:extLst>
                </a:gridCol>
                <a:gridCol w="794741">
                  <a:extLst>
                    <a:ext uri="{9D8B030D-6E8A-4147-A177-3AD203B41FA5}">
                      <a16:colId xmlns:a16="http://schemas.microsoft.com/office/drawing/2014/main" val="1458716913"/>
                    </a:ext>
                  </a:extLst>
                </a:gridCol>
                <a:gridCol w="794741">
                  <a:extLst>
                    <a:ext uri="{9D8B030D-6E8A-4147-A177-3AD203B41FA5}">
                      <a16:colId xmlns:a16="http://schemas.microsoft.com/office/drawing/2014/main" val="3535328138"/>
                    </a:ext>
                  </a:extLst>
                </a:gridCol>
                <a:gridCol w="794741">
                  <a:extLst>
                    <a:ext uri="{9D8B030D-6E8A-4147-A177-3AD203B41FA5}">
                      <a16:colId xmlns:a16="http://schemas.microsoft.com/office/drawing/2014/main" val="2575420001"/>
                    </a:ext>
                  </a:extLst>
                </a:gridCol>
              </a:tblGrid>
              <a:tr h="397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solidFill>
                      <a:srgbClr val="9966FF">
                        <a:alpha val="61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доход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расход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+/-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247908"/>
                  </a:ext>
                </a:extLst>
              </a:tr>
              <a:tr h="397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2020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2021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2022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2020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2021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2022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</a:rPr>
                        <a:t>2020</a:t>
                      </a:r>
                      <a:endParaRPr lang="ru-RU" sz="14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</a:rPr>
                        <a:t>2021</a:t>
                      </a:r>
                      <a:endParaRPr lang="ru-RU" sz="14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2022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746341"/>
                  </a:ext>
                </a:extLst>
              </a:tr>
              <a:tr h="737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Тамбов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</a:rPr>
                        <a:t>47675,6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</a:rPr>
                        <a:t>57610,5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</a:rPr>
                        <a:t>66027,6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72844,1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</a:rPr>
                        <a:t>53093,3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</a:rPr>
                        <a:t>57511,8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</a:rPr>
                        <a:t>56484,2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64266,9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</a:rPr>
                        <a:t>-5417,7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</a:rPr>
                        <a:t>+</a:t>
                      </a:r>
                      <a:r>
                        <a:rPr lang="ru-RU" sz="1300" b="1" dirty="0">
                          <a:effectLst/>
                          <a:latin typeface="+mn-lt"/>
                        </a:rPr>
                        <a:t>98,7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</a:rPr>
                        <a:t>+9543,4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+8577,2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87038"/>
                  </a:ext>
                </a:extLst>
              </a:tr>
              <a:tr h="1101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Мичуринск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</a:rPr>
                        <a:t>23080,3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</a:rPr>
                        <a:t>25021,4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</a:rPr>
                        <a:t>26470,0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27641,5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</a:rPr>
                        <a:t>21470,3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</a:rPr>
                        <a:t>24100,4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</a:rPr>
                        <a:t>25909,8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28154,7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</a:rPr>
                        <a:t>+1610,0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</a:rPr>
                        <a:t>+921,0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</a:rPr>
                        <a:t>+</a:t>
                      </a:r>
                      <a:r>
                        <a:rPr lang="ru-RU" sz="1300" b="1" dirty="0">
                          <a:effectLst/>
                          <a:latin typeface="+mn-lt"/>
                        </a:rPr>
                        <a:t>560,2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-513,2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911805"/>
                  </a:ext>
                </a:extLst>
              </a:tr>
              <a:tr h="1238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Моршанск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</a:rPr>
                        <a:t>7345,1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</a:rPr>
                        <a:t>13229,8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</a:rPr>
                        <a:t>11319,5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12488,1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</a:rPr>
                        <a:t>13229,8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</a:rPr>
                        <a:t>13724,3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</a:rPr>
                        <a:t>15138,3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17418,8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+mn-lt"/>
                        </a:rPr>
                        <a:t>-</a:t>
                      </a:r>
                      <a:r>
                        <a:rPr lang="ru-RU" sz="1300" b="1" dirty="0" smtClean="0">
                          <a:effectLst/>
                          <a:latin typeface="+mn-lt"/>
                        </a:rPr>
                        <a:t>4483,4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+mn-lt"/>
                        </a:rPr>
                        <a:t>-494,5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+mn-lt"/>
                        </a:rPr>
                        <a:t>-</a:t>
                      </a:r>
                      <a:r>
                        <a:rPr lang="ru-RU" sz="1300" b="1" dirty="0" smtClean="0">
                          <a:effectLst/>
                          <a:latin typeface="+mn-lt"/>
                        </a:rPr>
                        <a:t>3818,8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-4930,7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907926"/>
                  </a:ext>
                </a:extLst>
              </a:tr>
              <a:tr h="1439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Итого: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+mn-lt"/>
                        </a:rPr>
                        <a:t> </a:t>
                      </a:r>
                      <a:endParaRPr lang="ru-RU" sz="13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+mn-lt"/>
                        </a:rPr>
                        <a:t> </a:t>
                      </a:r>
                      <a:endParaRPr lang="ru-RU" sz="13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+mn-lt"/>
                        </a:rPr>
                        <a:t> </a:t>
                      </a:r>
                      <a:endParaRPr lang="ru-RU" sz="13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+mn-lt"/>
                        </a:rPr>
                        <a:t> </a:t>
                      </a:r>
                      <a:endParaRPr lang="ru-RU" sz="13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+mn-lt"/>
                        </a:rPr>
                        <a:t> 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+mn-lt"/>
                        </a:rPr>
                        <a:t> 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+mn-lt"/>
                        </a:rPr>
                        <a:t>-</a:t>
                      </a:r>
                      <a:r>
                        <a:rPr lang="ru-RU" sz="1300" b="1" dirty="0" smtClean="0">
                          <a:effectLst/>
                          <a:latin typeface="+mn-lt"/>
                        </a:rPr>
                        <a:t>8291,1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+mn-lt"/>
                        </a:rPr>
                        <a:t>+252,2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+mn-lt"/>
                        </a:rPr>
                        <a:t>+</a:t>
                      </a:r>
                      <a:r>
                        <a:rPr lang="ru-RU" sz="1300" b="1" dirty="0" smtClean="0">
                          <a:effectLst/>
                          <a:latin typeface="+mn-lt"/>
                        </a:rPr>
                        <a:t>6284,8</a:t>
                      </a:r>
                      <a:endParaRPr lang="ru-RU" sz="13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+3133,3</a:t>
                      </a:r>
                      <a:endParaRPr lang="ru-RU" sz="13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5174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31377" y="312297"/>
            <a:ext cx="591391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Доля доходов и расходов по филиалам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03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820013"/>
              </p:ext>
            </p:extLst>
          </p:nvPr>
        </p:nvGraphicFramePr>
        <p:xfrm>
          <a:off x="2871019" y="1561457"/>
          <a:ext cx="9045679" cy="4417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7812">
                  <a:extLst>
                    <a:ext uri="{9D8B030D-6E8A-4147-A177-3AD203B41FA5}">
                      <a16:colId xmlns:a16="http://schemas.microsoft.com/office/drawing/2014/main" val="4259474848"/>
                    </a:ext>
                  </a:extLst>
                </a:gridCol>
                <a:gridCol w="717887">
                  <a:extLst>
                    <a:ext uri="{9D8B030D-6E8A-4147-A177-3AD203B41FA5}">
                      <a16:colId xmlns:a16="http://schemas.microsoft.com/office/drawing/2014/main" val="2473519124"/>
                    </a:ext>
                  </a:extLst>
                </a:gridCol>
                <a:gridCol w="690584">
                  <a:extLst>
                    <a:ext uri="{9D8B030D-6E8A-4147-A177-3AD203B41FA5}">
                      <a16:colId xmlns:a16="http://schemas.microsoft.com/office/drawing/2014/main" val="3289338092"/>
                    </a:ext>
                  </a:extLst>
                </a:gridCol>
                <a:gridCol w="739218">
                  <a:extLst>
                    <a:ext uri="{9D8B030D-6E8A-4147-A177-3AD203B41FA5}">
                      <a16:colId xmlns:a16="http://schemas.microsoft.com/office/drawing/2014/main" val="653959517"/>
                    </a:ext>
                  </a:extLst>
                </a:gridCol>
                <a:gridCol w="797576">
                  <a:extLst>
                    <a:ext uri="{9D8B030D-6E8A-4147-A177-3AD203B41FA5}">
                      <a16:colId xmlns:a16="http://schemas.microsoft.com/office/drawing/2014/main" val="2452883644"/>
                    </a:ext>
                  </a:extLst>
                </a:gridCol>
                <a:gridCol w="739218">
                  <a:extLst>
                    <a:ext uri="{9D8B030D-6E8A-4147-A177-3AD203B41FA5}">
                      <a16:colId xmlns:a16="http://schemas.microsoft.com/office/drawing/2014/main" val="3754241577"/>
                    </a:ext>
                  </a:extLst>
                </a:gridCol>
                <a:gridCol w="904568">
                  <a:extLst>
                    <a:ext uri="{9D8B030D-6E8A-4147-A177-3AD203B41FA5}">
                      <a16:colId xmlns:a16="http://schemas.microsoft.com/office/drawing/2014/main" val="1529918288"/>
                    </a:ext>
                  </a:extLst>
                </a:gridCol>
                <a:gridCol w="817028">
                  <a:extLst>
                    <a:ext uri="{9D8B030D-6E8A-4147-A177-3AD203B41FA5}">
                      <a16:colId xmlns:a16="http://schemas.microsoft.com/office/drawing/2014/main" val="1690550814"/>
                    </a:ext>
                  </a:extLst>
                </a:gridCol>
                <a:gridCol w="797576">
                  <a:extLst>
                    <a:ext uri="{9D8B030D-6E8A-4147-A177-3AD203B41FA5}">
                      <a16:colId xmlns:a16="http://schemas.microsoft.com/office/drawing/2014/main" val="4027519584"/>
                    </a:ext>
                  </a:extLst>
                </a:gridCol>
                <a:gridCol w="885116">
                  <a:extLst>
                    <a:ext uri="{9D8B030D-6E8A-4147-A177-3AD203B41FA5}">
                      <a16:colId xmlns:a16="http://schemas.microsoft.com/office/drawing/2014/main" val="3040333811"/>
                    </a:ext>
                  </a:extLst>
                </a:gridCol>
                <a:gridCol w="1099096">
                  <a:extLst>
                    <a:ext uri="{9D8B030D-6E8A-4147-A177-3AD203B41FA5}">
                      <a16:colId xmlns:a16="http://schemas.microsoft.com/office/drawing/2014/main" val="461327710"/>
                    </a:ext>
                  </a:extLst>
                </a:gridCol>
              </a:tblGrid>
              <a:tr h="8702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Категории работников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Средне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списочная численность работников, человек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Средняя з/плата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 категориям работников,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131436"/>
                  </a:ext>
                </a:extLst>
              </a:tr>
              <a:tr h="8702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01.01.20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 </a:t>
                      </a:r>
                      <a:r>
                        <a:rPr lang="ru-RU" sz="1200" dirty="0" smtClean="0">
                          <a:effectLst/>
                        </a:rPr>
                        <a:t>01.01.21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 </a:t>
                      </a:r>
                      <a:r>
                        <a:rPr lang="ru-RU" sz="1200" dirty="0" smtClean="0">
                          <a:effectLst/>
                        </a:rPr>
                        <a:t>01.01.22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 </a:t>
                      </a:r>
                      <a:r>
                        <a:rPr lang="ru-RU" sz="1200" dirty="0" smtClean="0">
                          <a:effectLst/>
                        </a:rPr>
                        <a:t>01.01.23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на 01.01.24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01.01.20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 </a:t>
                      </a:r>
                      <a:r>
                        <a:rPr lang="ru-RU" sz="1200" dirty="0" smtClean="0">
                          <a:effectLst/>
                        </a:rPr>
                        <a:t>01.01.21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 </a:t>
                      </a:r>
                      <a:r>
                        <a:rPr lang="ru-RU" sz="1200" dirty="0" smtClean="0">
                          <a:effectLst/>
                        </a:rPr>
                        <a:t>01.01.22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01.01.23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 01.01.24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480896"/>
                  </a:ext>
                </a:extLst>
              </a:tr>
              <a:tr h="870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Итого, в </a:t>
                      </a:r>
                      <a:r>
                        <a:rPr lang="ru-RU" sz="1400" dirty="0" err="1">
                          <a:effectLst/>
                        </a:rPr>
                        <a:t>т.ч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163,3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166,1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 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164,5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158,7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154,1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28 827,6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27 931,2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29 782,3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33 449,0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 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35 344,5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588191"/>
                  </a:ext>
                </a:extLst>
              </a:tr>
              <a:tr h="580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Врачи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31,5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34,4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33,5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33,1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30,5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51 700,5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45 270,6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46 670,2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52 000,3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54 827,3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652180"/>
                  </a:ext>
                </a:extLst>
              </a:tr>
              <a:tr h="1160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Средний медицинский персонал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66,5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68,1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65,4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64,5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62,1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24 00,4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23 021,30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25 019,1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28 000,1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29 826,5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922249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854893" y="699683"/>
            <a:ext cx="374036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Анализ заработной платы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0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57571964"/>
              </p:ext>
            </p:extLst>
          </p:nvPr>
        </p:nvGraphicFramePr>
        <p:xfrm>
          <a:off x="3681351" y="795647"/>
          <a:ext cx="8087096" cy="5379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498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9613" y="515895"/>
            <a:ext cx="8445909" cy="6234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Материально-техническая база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2023 г. в по учреждению в целом осуществлено ремонтных работ на общую сумму 475,5 тыс. руб. в том числе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Моршанском филиале 43,5 тыс. руб. (облицовка вентиляционного канала, устранение аварийной ситуации на крыше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Мичуринском филиале 100,1 тыс. руб. (ремонтные работы в лаборатории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Тамбове 331,9 тыс. руб. (устранение аварийных ситуаций в системе отопления 47,5 тыс. руб., ремонт небольшого участка крыши без учета затрат на материалы 227,3 тыс. руб., замена электропроводки и потолка 57,1 тыс. 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 противопожарные мероприятия в 2023 г. потрачено – 158,5 тыс. руб. (проверка дымохода, техническое обслуживание АПС, перезарядка огнетушителей, перекатка пожарных рукавов, поверка газовых счетчиков, приобретение огнетушителей, огнезащитная обработка деревянных конструкций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Инвестиции в основной капитал осуществлены из всех источников финансирования в размере в 2023 г. – 670,00 тыс. руб. (в 2022г. - 71,00 тыс. руб. а в 2021г. -980,0 тыс. руб.).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61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8271" y="305541"/>
            <a:ext cx="840658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2023 г. из всех источников финансирования приобретено основных средств на 1 273,4 тыс. руб. в том числе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458,6 тыс. руб. за счет средств ОМС (аппарат для лазерной физиотерапии Лазурит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181,9 тыс. руб.,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аквадистиллятор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83,6 тыс. руб., облучатель ультрафиолетовый для фототерапии – 159,4 тыс. руб., анализаторы паров этанола – 29,9 тыс. руб.,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экпресс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измерители уровня сахара в крови – 3,8 тыс. 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вычислительной и орг. техники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703,4 тыс. руб. за счет средств ОМС 187,7 тыс. руб., за счет средств от оказания платных услуг 515,7 тыс. руб. (ноутбуки – 187,7 тыс. руб., полное погашение долга за компьютеры по контракту 2019 г. – 502,4 тыс. руб., жесткий диск – 13,5 тыс. 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2023г. не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приобреталась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Расходы на приобретение прочих основных средств составили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111,4 тыс. руб.,  в том числе: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 счет ОМС – 66,4 тыс. руб. (прожекторы, светильники, диктофон, радиотелефон, утюг);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 счет средств от приносящей доход деятельности – 45,0 тыс. руб. (жалюзи, биотуалет, настольная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демосистема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947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0787" y="1105790"/>
            <a:ext cx="80919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 расходы на приобретение ГСМ составили – 218,4 тыс. руб. (в 2022 г. – 196,00 тыс. руб., в 2021 г.  – 244,1 тыс. 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 2023 г. затраты на медикаменты, реактивы и медицинский инструментарий составили – 6 741,8 тыс. 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 2023г. затраты на приобретение строительных материалов, производственного и хозяйственного инвентаря, канцелярских товаров, мягкого инвентаря и бланков строгой отчетности  составили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1 632,5 тыс. руб. (в 2022 г. – 899,2 тыс. руб., в 2021 г. – 335,9 тыс. руб.). Весомая часть данных расходов это строительные материалы для ремонта крыши и оборудования подвала для эвакуации.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Автомобильный парк состоит из 5 автомобилей, 4 с износом 100%. </a:t>
            </a:r>
          </a:p>
        </p:txBody>
      </p:sp>
    </p:spTree>
    <p:extLst>
      <p:ext uri="{BB962C8B-B14F-4D97-AF65-F5344CB8AC3E}">
        <p14:creationId xmlns:p14="http://schemas.microsoft.com/office/powerpoint/2010/main" val="14863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5755" y="377396"/>
            <a:ext cx="7226709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 на 2023 год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/>
              <a:t>Продолжить работу по укомплектованию  дермато-венерологической службы врачебными кадрами;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/>
              <a:t>Продолжить работу по внедрению стандартов оказания медицинской помощи по профилю «</a:t>
            </a:r>
            <a:r>
              <a:rPr lang="ru-RU" dirty="0" err="1"/>
              <a:t>дерматовенерология</a:t>
            </a:r>
            <a:r>
              <a:rPr lang="ru-RU" dirty="0"/>
              <a:t>» и «косметология»;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/>
              <a:t>Продолжить работу в соответствии с клиническими рекомендациями;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/>
              <a:t>Продолжить работу по укреплению материально-технической базы диспансера:</a:t>
            </a:r>
          </a:p>
          <a:p>
            <a:pPr marL="457200" algn="just">
              <a:lnSpc>
                <a:spcPct val="115000"/>
              </a:lnSpc>
            </a:pPr>
            <a:r>
              <a:rPr lang="ru-RU" dirty="0"/>
              <a:t>- продолжить работы по косметическому ремонту кабинетов и отделений диспансера;</a:t>
            </a:r>
          </a:p>
          <a:p>
            <a:pPr marL="457200" algn="just">
              <a:lnSpc>
                <a:spcPct val="115000"/>
              </a:lnSpc>
            </a:pPr>
            <a:r>
              <a:rPr lang="ru-RU" dirty="0"/>
              <a:t>- ремонт 4 санитарных комнат и  душевой;</a:t>
            </a:r>
          </a:p>
          <a:p>
            <a:pPr marL="457200" algn="just">
              <a:lnSpc>
                <a:spcPct val="115000"/>
              </a:lnSpc>
            </a:pPr>
            <a:r>
              <a:rPr lang="ru-RU" dirty="0"/>
              <a:t>- установить приобретенные в 2019 году кондиционеры;</a:t>
            </a:r>
          </a:p>
          <a:p>
            <a:pPr marL="457200" algn="just">
              <a:lnSpc>
                <a:spcPct val="115000"/>
              </a:lnSpc>
            </a:pPr>
            <a:r>
              <a:rPr lang="ru-RU" dirty="0"/>
              <a:t>-  обеспечить твердым плиточным покрытием дорожку за зданием КВД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59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4683" y="476566"/>
            <a:ext cx="7039897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ru-RU" dirty="0"/>
              <a:t>- замена информационных стендов и табличек;</a:t>
            </a:r>
          </a:p>
          <a:p>
            <a:pPr marL="457200" algn="just">
              <a:lnSpc>
                <a:spcPct val="115000"/>
              </a:lnSpc>
            </a:pPr>
            <a:r>
              <a:rPr lang="ru-RU" dirty="0"/>
              <a:t>- продолжить работы по постепенной замене системы отопления, кровли в Тамбове;</a:t>
            </a:r>
          </a:p>
          <a:p>
            <a:pPr marL="457200" algn="just">
              <a:lnSpc>
                <a:spcPct val="115000"/>
              </a:lnSpc>
            </a:pPr>
            <a:r>
              <a:rPr lang="ru-RU" dirty="0"/>
              <a:t>- установить дополнительное видеонаблюдение;</a:t>
            </a:r>
          </a:p>
          <a:p>
            <a:pPr marL="457200" algn="just">
              <a:lnSpc>
                <a:spcPct val="115000"/>
              </a:lnSpc>
            </a:pPr>
            <a:r>
              <a:rPr lang="ru-RU" dirty="0"/>
              <a:t>- приобрести новые аппараты для кабинета восстановительного лечения и расширения спектра платных услуг;</a:t>
            </a:r>
          </a:p>
          <a:p>
            <a:pPr marL="457200" algn="just">
              <a:lnSpc>
                <a:spcPct val="115000"/>
              </a:lnSpc>
            </a:pPr>
            <a:r>
              <a:rPr lang="ru-RU" dirty="0"/>
              <a:t>- приобрести и заменить устаревшее оборудование для лабораторий диспансера.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/>
              <a:t>Продолжить работу по внедрению всех доступных модулей </a:t>
            </a:r>
            <a:r>
              <a:rPr lang="ru-RU" dirty="0" smtClean="0"/>
              <a:t>РМИС и выполнение </a:t>
            </a:r>
            <a:r>
              <a:rPr lang="ru-RU" dirty="0" err="1" smtClean="0"/>
              <a:t>целевыхх</a:t>
            </a:r>
            <a:r>
              <a:rPr lang="ru-RU" dirty="0" smtClean="0"/>
              <a:t> показателей на 100%;</a:t>
            </a:r>
            <a:endParaRPr lang="ru-RU" dirty="0"/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/>
              <a:t>Продолжить научную работу в учреждении согласно плана, утвержденного научным советом;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/>
              <a:t>Продолжить  работу по оказанию организационно-методической помощи </a:t>
            </a:r>
            <a:r>
              <a:rPr lang="ru-RU" dirty="0" err="1"/>
              <a:t>дерматовенерологам</a:t>
            </a:r>
            <a:r>
              <a:rPr lang="ru-RU" dirty="0"/>
              <a:t> и врачам смежных специальностей области;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/>
              <a:t>Продолжить работу по внедрению широкого спектра телемедицинских коммуникаций;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540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36414780"/>
              </p:ext>
            </p:extLst>
          </p:nvPr>
        </p:nvGraphicFramePr>
        <p:xfrm>
          <a:off x="3342968" y="246062"/>
          <a:ext cx="8554064" cy="6194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785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4413" y="596552"/>
            <a:ext cx="786580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/>
              <a:t> Усилить внутренний контроль качества и безопасности медицинской деятельности;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/>
              <a:t> Усилить контроль за диагностикой, выявлением и лечением больных венерологического профиля;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/>
              <a:t> Продолжить совместную работу со специалистами смежных специальностей;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/>
              <a:t> Продолжить активную санитарно-просветительскую работу среди населения и медицинских работников первичного звена;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/>
              <a:t> Обеспечить 100% охват диспансерным наблюдением больных с хроническими неинфекционными заболеваниями кожи;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/>
              <a:t> Развивать и модернизировать косметологическую помощь населению;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dirty="0"/>
              <a:t> Организовать и провести:</a:t>
            </a:r>
          </a:p>
          <a:p>
            <a:pPr marL="408940" algn="just">
              <a:lnSpc>
                <a:spcPct val="115000"/>
              </a:lnSpc>
            </a:pPr>
            <a:r>
              <a:rPr lang="ru-RU" dirty="0" smtClean="0"/>
              <a:t>-</a:t>
            </a:r>
            <a:r>
              <a:rPr lang="en-US" dirty="0" smtClean="0"/>
              <a:t> III</a:t>
            </a:r>
            <a:r>
              <a:rPr lang="ru-RU" dirty="0" smtClean="0"/>
              <a:t> </a:t>
            </a:r>
            <a:r>
              <a:rPr lang="ru-RU" dirty="0"/>
              <a:t>межрегиональную научно-практическую конференцию «100 лет во имя любви»</a:t>
            </a:r>
          </a:p>
          <a:p>
            <a:pPr marL="408940" algn="just">
              <a:lnSpc>
                <a:spcPct val="115000"/>
              </a:lnSpc>
            </a:pPr>
            <a:r>
              <a:rPr lang="ru-RU" dirty="0"/>
              <a:t>- общероссийскую конференцию для средних медицинских работников по профилю </a:t>
            </a:r>
            <a:r>
              <a:rPr lang="ru-RU" dirty="0" err="1"/>
              <a:t>дерматовенерология</a:t>
            </a:r>
            <a:r>
              <a:rPr lang="ru-RU" dirty="0"/>
              <a:t> и косметология.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113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5289" y="4386519"/>
            <a:ext cx="6663813" cy="1640656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 smtClean="0">
                <a:latin typeface="Segoe Print" panose="02000600000000000000" pitchFamily="2" charset="0"/>
              </a:rPr>
              <a:t/>
            </a:r>
            <a:br>
              <a:rPr lang="en-US" sz="2800" i="1" dirty="0" smtClean="0">
                <a:latin typeface="Segoe Print" panose="02000600000000000000" pitchFamily="2" charset="0"/>
              </a:rPr>
            </a:br>
            <a:r>
              <a:rPr lang="en-US" sz="2800" i="1" dirty="0">
                <a:latin typeface="Segoe Print" panose="02000600000000000000" pitchFamily="2" charset="0"/>
              </a:rPr>
              <a:t/>
            </a:r>
            <a:br>
              <a:rPr lang="en-US" sz="2800" i="1" dirty="0">
                <a:latin typeface="Segoe Print" panose="02000600000000000000" pitchFamily="2" charset="0"/>
              </a:rPr>
            </a:br>
            <a:r>
              <a:rPr lang="ru-RU" sz="2800" i="1" dirty="0" smtClean="0">
                <a:latin typeface="Segoe Print" panose="02000600000000000000" pitchFamily="2" charset="0"/>
              </a:rPr>
              <a:t>БЛАГОДАРЮ ЗА ВНИМАНИЕ!</a:t>
            </a:r>
            <a:endParaRPr lang="ru-RU" sz="2800" i="1" dirty="0">
              <a:latin typeface="Segoe Print" panose="020006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88" y="801003"/>
            <a:ext cx="6037007" cy="402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7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588773" y="241782"/>
            <a:ext cx="85971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заболеваемости сифилисом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без учета мигрантов на 100 тыс. нас.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39788163"/>
              </p:ext>
            </p:extLst>
          </p:nvPr>
        </p:nvGraphicFramePr>
        <p:xfrm>
          <a:off x="3554308" y="1087707"/>
          <a:ext cx="7792118" cy="5352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 flipV="1">
            <a:off x="3588773" y="6017030"/>
            <a:ext cx="8597102" cy="4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4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268959"/>
              </p:ext>
            </p:extLst>
          </p:nvPr>
        </p:nvGraphicFramePr>
        <p:xfrm>
          <a:off x="3984238" y="1751827"/>
          <a:ext cx="6556484" cy="4034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074">
                  <a:extLst>
                    <a:ext uri="{9D8B030D-6E8A-4147-A177-3AD203B41FA5}">
                      <a16:colId xmlns:a16="http://schemas.microsoft.com/office/drawing/2014/main" val="2365727593"/>
                    </a:ext>
                  </a:extLst>
                </a:gridCol>
                <a:gridCol w="936735">
                  <a:extLst>
                    <a:ext uri="{9D8B030D-6E8A-4147-A177-3AD203B41FA5}">
                      <a16:colId xmlns:a16="http://schemas.microsoft.com/office/drawing/2014/main" val="2878691803"/>
                    </a:ext>
                  </a:extLst>
                </a:gridCol>
                <a:gridCol w="936735">
                  <a:extLst>
                    <a:ext uri="{9D8B030D-6E8A-4147-A177-3AD203B41FA5}">
                      <a16:colId xmlns:a16="http://schemas.microsoft.com/office/drawing/2014/main" val="1203578199"/>
                    </a:ext>
                  </a:extLst>
                </a:gridCol>
                <a:gridCol w="936735">
                  <a:extLst>
                    <a:ext uri="{9D8B030D-6E8A-4147-A177-3AD203B41FA5}">
                      <a16:colId xmlns:a16="http://schemas.microsoft.com/office/drawing/2014/main" val="1661544806"/>
                    </a:ext>
                  </a:extLst>
                </a:gridCol>
                <a:gridCol w="936735">
                  <a:extLst>
                    <a:ext uri="{9D8B030D-6E8A-4147-A177-3AD203B41FA5}">
                      <a16:colId xmlns:a16="http://schemas.microsoft.com/office/drawing/2014/main" val="2212734103"/>
                    </a:ext>
                  </a:extLst>
                </a:gridCol>
                <a:gridCol w="936735">
                  <a:extLst>
                    <a:ext uri="{9D8B030D-6E8A-4147-A177-3AD203B41FA5}">
                      <a16:colId xmlns:a16="http://schemas.microsoft.com/office/drawing/2014/main" val="4202651082"/>
                    </a:ext>
                  </a:extLst>
                </a:gridCol>
                <a:gridCol w="936735">
                  <a:extLst>
                    <a:ext uri="{9D8B030D-6E8A-4147-A177-3AD203B41FA5}">
                      <a16:colId xmlns:a16="http://schemas.microsoft.com/office/drawing/2014/main" val="2275739339"/>
                    </a:ext>
                  </a:extLst>
                </a:gridCol>
              </a:tblGrid>
              <a:tr h="657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5655433"/>
                  </a:ext>
                </a:extLst>
              </a:tr>
              <a:tr h="657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9618845"/>
                  </a:ext>
                </a:extLst>
              </a:tr>
              <a:tr h="1359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Граждане РФ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8268027"/>
                  </a:ext>
                </a:extLst>
              </a:tr>
              <a:tr h="1359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мигранты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281672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19324" y="611615"/>
            <a:ext cx="1270149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выявленного сифилиса (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абс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 в Тамбовской области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5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5186" y="936345"/>
            <a:ext cx="7203839" cy="426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2023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 вспышек заболеваемости не было.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Наибольшее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зарегистрировано  в  г. Тамбове  -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случай (в 2022 – 14, 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– 11, 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3, 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8). 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Тамбовском районе – 6. В Моршанском и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Рассказовском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по 3, в  остальных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муниципальных образованиях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0-1.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За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последние годы наблюдался рост так называемых «чистых от сифилиса зон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В  2022 – 16,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году в 20, в 2020 году в 19, в 2019 году 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30 муниципальных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 сифилис не зарегистрирован вообще. Из них, в Мордовском, Петровском,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Кирсановском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районах и  г. Кирсанове сифилис вообще не регистрируется на протяжении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последних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62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3510" y="1107747"/>
            <a:ext cx="7266038" cy="3242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Такая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 длительная  «стерильность»  дала в этом году даже при всего 1-2-х выявленных случаях резкий рост заболеваемости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Токаревском  районе - 6,6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100 тыс. нас.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 количество  «чистых зон»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увеличилось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Отмечается за последние пять лет рост заболеваемости в г. Тамбове и Мичуринском районе, что вполне объяснимо, так как это города с большим количеством населения и на их территориях расположены наши подразделения с квалифицированными врачами-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дерматовенерологами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специализированной лабораторией.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00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H="1">
            <a:off x="16799626" y="1850936"/>
            <a:ext cx="6288054" cy="35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76058048"/>
              </p:ext>
            </p:extLst>
          </p:nvPr>
        </p:nvGraphicFramePr>
        <p:xfrm>
          <a:off x="3705101" y="491932"/>
          <a:ext cx="7115147" cy="5457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 flipH="1" flipV="1">
            <a:off x="16799626" y="4946071"/>
            <a:ext cx="62880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8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95751" y="15675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0388179"/>
              </p:ext>
            </p:extLst>
          </p:nvPr>
        </p:nvGraphicFramePr>
        <p:xfrm>
          <a:off x="4595750" y="961902"/>
          <a:ext cx="6614556" cy="504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95751" y="52251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8039" y="648930"/>
            <a:ext cx="627298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 половому признаку: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2019 году женщины : мужчины - 2:1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2020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году женщины : мужчины - 1:1 (11 женщин и 12  мужчин)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2021 году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– 1:2 (10 женщин и 17 мужчин)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2022 году -   1:4   (6 женщин и 24 мужчины)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2023 году –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1:5 (7 женщин и 34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мужчины)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15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 rot="20965263">
            <a:off x="6173965" y="1819364"/>
            <a:ext cx="48048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07212859"/>
              </p:ext>
            </p:extLst>
          </p:nvPr>
        </p:nvGraphicFramePr>
        <p:xfrm>
          <a:off x="4404852" y="1720644"/>
          <a:ext cx="6243483" cy="3903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 rot="20965263">
            <a:off x="6173966" y="5486488"/>
            <a:ext cx="480480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6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0722" y="605641"/>
            <a:ext cx="8526482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Основными задачами диспансера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являются: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ранняя диагностика, оказание специализированной дерматовенерологической помощи населению;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диспансерного наблюдения больных, страдающих ИППП,  заразными и хроническими кожными заболеваниями;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оказание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организационно-методической помощи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многопрофильным и специализированным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учреждениям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области по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вопросам профилактики и раннего выявления ИППП и заразных кожных заболеваний,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научной деятельности в области по профилю «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дерматовенерология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косметология».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00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49440722"/>
              </p:ext>
            </p:extLst>
          </p:nvPr>
        </p:nvGraphicFramePr>
        <p:xfrm>
          <a:off x="4827638" y="776748"/>
          <a:ext cx="6381136" cy="5250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600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63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00588" y="1010693"/>
            <a:ext cx="32944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Заболеваемость среди мигрантов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23422084"/>
              </p:ext>
            </p:extLst>
          </p:nvPr>
        </p:nvGraphicFramePr>
        <p:xfrm>
          <a:off x="4621157" y="1442557"/>
          <a:ext cx="6056671" cy="3411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83045" y="4355383"/>
            <a:ext cx="329445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78708" y="112887"/>
            <a:ext cx="7620002" cy="1531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2023  году обследовано  было в инфекционной больнице 13 461 мигрант, что практически в 2 раза больше, чем в 2019-2021 годах (в 2022 – 12 975, в  2021 - 7 971 мигрантов, в 2020 – 5 039 в 2019 – 7 910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78708" y="4902958"/>
            <a:ext cx="7620002" cy="1485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несмотря на это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заболеваемость среди них за 5 последних лет  снизилась практически в 6 раз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и составила в отчетном году –14,9 на 100 тыс., в  2022 -  23,1 на 100 тыс. соответствующего населения.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даже этот показатель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3,5 раза  превышает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заболеваемость, зарегистрированную на территории Тамбовской области.    </a:t>
            </a:r>
          </a:p>
        </p:txBody>
      </p:sp>
    </p:spTree>
    <p:extLst>
      <p:ext uri="{BB962C8B-B14F-4D97-AF65-F5344CB8AC3E}">
        <p14:creationId xmlns:p14="http://schemas.microsoft.com/office/powerpoint/2010/main" val="42970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46091" y="10929"/>
            <a:ext cx="78854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случаев сифилиса, зарегистрированных среди граждан РФ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иностранных граждан – мигрантов (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абс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2018-2023 гг.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65535034"/>
              </p:ext>
            </p:extLst>
          </p:nvPr>
        </p:nvGraphicFramePr>
        <p:xfrm>
          <a:off x="3375651" y="802200"/>
          <a:ext cx="4198375" cy="3116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52173" y="4333049"/>
            <a:ext cx="6481402" cy="30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99373635"/>
              </p:ext>
            </p:extLst>
          </p:nvPr>
        </p:nvGraphicFramePr>
        <p:xfrm>
          <a:off x="7574026" y="606531"/>
          <a:ext cx="4313175" cy="318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479074"/>
              </p:ext>
            </p:extLst>
          </p:nvPr>
        </p:nvGraphicFramePr>
        <p:xfrm>
          <a:off x="4652808" y="4843672"/>
          <a:ext cx="6113780" cy="1717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2914934215"/>
                    </a:ext>
                  </a:extLst>
                </a:gridCol>
                <a:gridCol w="2037715">
                  <a:extLst>
                    <a:ext uri="{9D8B030D-6E8A-4147-A177-3AD203B41FA5}">
                      <a16:colId xmlns:a16="http://schemas.microsoft.com/office/drawing/2014/main" val="2627360488"/>
                    </a:ext>
                  </a:extLst>
                </a:gridCol>
                <a:gridCol w="2037715">
                  <a:extLst>
                    <a:ext uri="{9D8B030D-6E8A-4147-A177-3AD203B41FA5}">
                      <a16:colId xmlns:a16="http://schemas.microsoft.com/office/drawing/2014/main" val="6921307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 РФ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 ТО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6213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21,2%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1936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20,6%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25,0%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9943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18,2%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4,3%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4098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36,4%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0947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45,9%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11,1%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5898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5,1%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7214330"/>
                  </a:ext>
                </a:extLst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120924" y="3889565"/>
            <a:ext cx="717754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Доля случаев сифилиса,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зарегистрированного среди иностранных граждан,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отношению к числу выявленных случаев заболевания 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граждан РФ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47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56068"/>
              </p:ext>
            </p:extLst>
          </p:nvPr>
        </p:nvGraphicFramePr>
        <p:xfrm>
          <a:off x="3782594" y="1579668"/>
          <a:ext cx="7997729" cy="4510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41974">
                  <a:extLst>
                    <a:ext uri="{9D8B030D-6E8A-4147-A177-3AD203B41FA5}">
                      <a16:colId xmlns:a16="http://schemas.microsoft.com/office/drawing/2014/main" val="1263236970"/>
                    </a:ext>
                  </a:extLst>
                </a:gridCol>
                <a:gridCol w="1905562">
                  <a:extLst>
                    <a:ext uri="{9D8B030D-6E8A-4147-A177-3AD203B41FA5}">
                      <a16:colId xmlns:a16="http://schemas.microsoft.com/office/drawing/2014/main" val="2082042861"/>
                    </a:ext>
                  </a:extLst>
                </a:gridCol>
                <a:gridCol w="1350193">
                  <a:extLst>
                    <a:ext uri="{9D8B030D-6E8A-4147-A177-3AD203B41FA5}">
                      <a16:colId xmlns:a16="http://schemas.microsoft.com/office/drawing/2014/main" val="2204902840"/>
                    </a:ext>
                  </a:extLst>
                </a:gridCol>
              </a:tblGrid>
              <a:tr h="573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мигрантами</a:t>
                      </a: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мигрантов</a:t>
                      </a: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950739"/>
                  </a:ext>
                </a:extLst>
              </a:tr>
              <a:tr h="420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зарегистрировано в 2023 году</a:t>
                      </a: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593980"/>
                  </a:ext>
                </a:extLst>
              </a:tr>
              <a:tr h="420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Ранние формы: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(87,8%)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 (87,2%)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683279"/>
                  </a:ext>
                </a:extLst>
              </a:tr>
              <a:tr h="420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Первичный</a:t>
                      </a: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711489"/>
                  </a:ext>
                </a:extLst>
              </a:tr>
              <a:tr h="420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Вторичный рецидивный</a:t>
                      </a: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455620"/>
                  </a:ext>
                </a:extLst>
              </a:tr>
              <a:tr h="420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Сифилис ранний скрытый</a:t>
                      </a: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156813"/>
                  </a:ext>
                </a:extLst>
              </a:tr>
              <a:tr h="420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Поздние формы: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(12,2%)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(12,8%)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552543"/>
                  </a:ext>
                </a:extLst>
              </a:tr>
              <a:tr h="420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Нейросифилис</a:t>
                      </a: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41373"/>
                  </a:ext>
                </a:extLst>
              </a:tr>
              <a:tr h="420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Поздний скрытый сифилис</a:t>
                      </a: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109252"/>
                  </a:ext>
                </a:extLst>
              </a:tr>
              <a:tr h="573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Сифилис скрытый неуточненный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ранний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или поздний</a:t>
                      </a: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12959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03568" y="660209"/>
            <a:ext cx="63557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Структура заболеваемости сифилиса по стадиям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8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016210"/>
              </p:ext>
            </p:extLst>
          </p:nvPr>
        </p:nvGraphicFramePr>
        <p:xfrm>
          <a:off x="3549449" y="943562"/>
          <a:ext cx="8207122" cy="36177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6208">
                  <a:extLst>
                    <a:ext uri="{9D8B030D-6E8A-4147-A177-3AD203B41FA5}">
                      <a16:colId xmlns:a16="http://schemas.microsoft.com/office/drawing/2014/main" val="3736939486"/>
                    </a:ext>
                  </a:extLst>
                </a:gridCol>
                <a:gridCol w="847638">
                  <a:extLst>
                    <a:ext uri="{9D8B030D-6E8A-4147-A177-3AD203B41FA5}">
                      <a16:colId xmlns:a16="http://schemas.microsoft.com/office/drawing/2014/main" val="1677740113"/>
                    </a:ext>
                  </a:extLst>
                </a:gridCol>
                <a:gridCol w="1159182">
                  <a:extLst>
                    <a:ext uri="{9D8B030D-6E8A-4147-A177-3AD203B41FA5}">
                      <a16:colId xmlns:a16="http://schemas.microsoft.com/office/drawing/2014/main" val="1872659639"/>
                    </a:ext>
                  </a:extLst>
                </a:gridCol>
                <a:gridCol w="1159182">
                  <a:extLst>
                    <a:ext uri="{9D8B030D-6E8A-4147-A177-3AD203B41FA5}">
                      <a16:colId xmlns:a16="http://schemas.microsoft.com/office/drawing/2014/main" val="3795872518"/>
                    </a:ext>
                  </a:extLst>
                </a:gridCol>
                <a:gridCol w="1159182">
                  <a:extLst>
                    <a:ext uri="{9D8B030D-6E8A-4147-A177-3AD203B41FA5}">
                      <a16:colId xmlns:a16="http://schemas.microsoft.com/office/drawing/2014/main" val="3127330587"/>
                    </a:ext>
                  </a:extLst>
                </a:gridCol>
                <a:gridCol w="1054342">
                  <a:extLst>
                    <a:ext uri="{9D8B030D-6E8A-4147-A177-3AD203B41FA5}">
                      <a16:colId xmlns:a16="http://schemas.microsoft.com/office/drawing/2014/main" val="3132936347"/>
                    </a:ext>
                  </a:extLst>
                </a:gridCol>
                <a:gridCol w="835694">
                  <a:extLst>
                    <a:ext uri="{9D8B030D-6E8A-4147-A177-3AD203B41FA5}">
                      <a16:colId xmlns:a16="http://schemas.microsoft.com/office/drawing/2014/main" val="1997187630"/>
                    </a:ext>
                  </a:extLst>
                </a:gridCol>
                <a:gridCol w="835694">
                  <a:extLst>
                    <a:ext uri="{9D8B030D-6E8A-4147-A177-3AD203B41FA5}">
                      <a16:colId xmlns:a16="http://schemas.microsoft.com/office/drawing/2014/main" val="68514676"/>
                    </a:ext>
                  </a:extLst>
                </a:gridCol>
              </a:tblGrid>
              <a:tr h="307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813353"/>
                  </a:ext>
                </a:extLst>
              </a:tr>
              <a:tr h="614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абс</a:t>
                      </a:r>
                      <a:r>
                        <a:rPr lang="ru-RU" sz="1800" dirty="0" smtClean="0">
                          <a:effectLst/>
                        </a:rPr>
                        <a:t>.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абс</a:t>
                      </a:r>
                      <a:r>
                        <a:rPr lang="ru-RU" sz="1800" dirty="0" smtClean="0">
                          <a:effectLst/>
                        </a:rPr>
                        <a:t>.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абс</a:t>
                      </a:r>
                      <a:r>
                        <a:rPr lang="ru-RU" sz="1800" dirty="0" smtClean="0">
                          <a:effectLst/>
                        </a:rPr>
                        <a:t>.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абс</a:t>
                      </a:r>
                      <a:r>
                        <a:rPr lang="ru-RU" sz="1800" dirty="0" smtClean="0">
                          <a:effectLst/>
                        </a:rPr>
                        <a:t>.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абс.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абс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абс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322760"/>
                  </a:ext>
                </a:extLst>
              </a:tr>
              <a:tr h="307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Всего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564272"/>
                  </a:ext>
                </a:extLst>
              </a:tr>
              <a:tr h="614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Ранние формы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94,5%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86,9%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88,6%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87,5%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88,8%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90%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87,8%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858208"/>
                  </a:ext>
                </a:extLst>
              </a:tr>
              <a:tr h="307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Первич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942269"/>
                  </a:ext>
                </a:extLst>
              </a:tr>
              <a:tr h="367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Вторич</a:t>
                      </a:r>
                      <a:r>
                        <a:rPr lang="ru-RU" sz="1400" dirty="0">
                          <a:effectLst/>
                        </a:rPr>
                        <a:t>. Рецидив.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458980"/>
                  </a:ext>
                </a:extLst>
              </a:tr>
              <a:tr h="313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Вторич</a:t>
                      </a:r>
                      <a:r>
                        <a:rPr lang="ru-RU" sz="1400" dirty="0">
                          <a:effectLst/>
                        </a:rPr>
                        <a:t>. скрытый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583796"/>
                  </a:ext>
                </a:extLst>
              </a:tr>
              <a:tr h="614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Поздние формы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5,5%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13,1%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11,4%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12,5%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11,1%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10,0%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12,2%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66647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491335" y="275025"/>
            <a:ext cx="621988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Структура сифилиса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по стадиям заболевания с учетом мигрантов по годам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515520"/>
              </p:ext>
            </p:extLst>
          </p:nvPr>
        </p:nvGraphicFramePr>
        <p:xfrm>
          <a:off x="3549446" y="4561280"/>
          <a:ext cx="8207124" cy="1988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5046">
                  <a:extLst>
                    <a:ext uri="{9D8B030D-6E8A-4147-A177-3AD203B41FA5}">
                      <a16:colId xmlns:a16="http://schemas.microsoft.com/office/drawing/2014/main" val="2159199162"/>
                    </a:ext>
                  </a:extLst>
                </a:gridCol>
                <a:gridCol w="809163">
                  <a:extLst>
                    <a:ext uri="{9D8B030D-6E8A-4147-A177-3AD203B41FA5}">
                      <a16:colId xmlns:a16="http://schemas.microsoft.com/office/drawing/2014/main" val="783607013"/>
                    </a:ext>
                  </a:extLst>
                </a:gridCol>
                <a:gridCol w="1168042">
                  <a:extLst>
                    <a:ext uri="{9D8B030D-6E8A-4147-A177-3AD203B41FA5}">
                      <a16:colId xmlns:a16="http://schemas.microsoft.com/office/drawing/2014/main" val="441809584"/>
                    </a:ext>
                  </a:extLst>
                </a:gridCol>
                <a:gridCol w="1168042">
                  <a:extLst>
                    <a:ext uri="{9D8B030D-6E8A-4147-A177-3AD203B41FA5}">
                      <a16:colId xmlns:a16="http://schemas.microsoft.com/office/drawing/2014/main" val="396414996"/>
                    </a:ext>
                  </a:extLst>
                </a:gridCol>
                <a:gridCol w="1168042">
                  <a:extLst>
                    <a:ext uri="{9D8B030D-6E8A-4147-A177-3AD203B41FA5}">
                      <a16:colId xmlns:a16="http://schemas.microsoft.com/office/drawing/2014/main" val="1642109246"/>
                    </a:ext>
                  </a:extLst>
                </a:gridCol>
                <a:gridCol w="1062401">
                  <a:extLst>
                    <a:ext uri="{9D8B030D-6E8A-4147-A177-3AD203B41FA5}">
                      <a16:colId xmlns:a16="http://schemas.microsoft.com/office/drawing/2014/main" val="3641029986"/>
                    </a:ext>
                  </a:extLst>
                </a:gridCol>
                <a:gridCol w="833194">
                  <a:extLst>
                    <a:ext uri="{9D8B030D-6E8A-4147-A177-3AD203B41FA5}">
                      <a16:colId xmlns:a16="http://schemas.microsoft.com/office/drawing/2014/main" val="1817676917"/>
                    </a:ext>
                  </a:extLst>
                </a:gridCol>
                <a:gridCol w="833194">
                  <a:extLst>
                    <a:ext uri="{9D8B030D-6E8A-4147-A177-3AD203B41FA5}">
                      <a16:colId xmlns:a16="http://schemas.microsoft.com/office/drawing/2014/main" val="4228191024"/>
                    </a:ext>
                  </a:extLst>
                </a:gridCol>
              </a:tblGrid>
              <a:tr h="425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Нейросифилис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4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054595"/>
                  </a:ext>
                </a:extLst>
              </a:tr>
              <a:tr h="425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Поздн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err="1">
                          <a:effectLst/>
                        </a:rPr>
                        <a:t>Неуточн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357133"/>
                  </a:ext>
                </a:extLst>
              </a:tr>
              <a:tr h="11348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Сифилис скрытый </a:t>
                      </a:r>
                      <a:r>
                        <a:rPr lang="ru-RU" sz="1400" dirty="0" err="1">
                          <a:effectLst/>
                        </a:rPr>
                        <a:t>неуточн</a:t>
                      </a:r>
                      <a:r>
                        <a:rPr lang="ru-RU" sz="1400" dirty="0">
                          <a:effectLst/>
                        </a:rPr>
                        <a:t>. как ранний или поздний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764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18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83742" y="973393"/>
            <a:ext cx="63957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42213027"/>
              </p:ext>
            </p:extLst>
          </p:nvPr>
        </p:nvGraphicFramePr>
        <p:xfrm>
          <a:off x="3883742" y="757083"/>
          <a:ext cx="6754761" cy="5073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83742" y="5469193"/>
            <a:ext cx="639572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73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91665" y="14060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18381136"/>
              </p:ext>
            </p:extLst>
          </p:nvPr>
        </p:nvGraphicFramePr>
        <p:xfrm>
          <a:off x="4591665" y="1406013"/>
          <a:ext cx="6471570" cy="4281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91665" y="50731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40404" y="365125"/>
            <a:ext cx="7113396" cy="730145"/>
          </a:xfrm>
        </p:spPr>
        <p:txBody>
          <a:bodyPr>
            <a:normAutofit/>
          </a:bodyPr>
          <a:lstStyle/>
          <a:p>
            <a:r>
              <a:rPr lang="ru-RU" sz="2400" b="1" dirty="0"/>
              <a:t>Доля впервые выявленного сифилиса у беременных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4798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953937"/>
              </p:ext>
            </p:extLst>
          </p:nvPr>
        </p:nvGraphicFramePr>
        <p:xfrm>
          <a:off x="3488406" y="1376517"/>
          <a:ext cx="8703594" cy="3871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5116">
                  <a:extLst>
                    <a:ext uri="{9D8B030D-6E8A-4147-A177-3AD203B41FA5}">
                      <a16:colId xmlns:a16="http://schemas.microsoft.com/office/drawing/2014/main" val="1572491929"/>
                    </a:ext>
                  </a:extLst>
                </a:gridCol>
                <a:gridCol w="492723">
                  <a:extLst>
                    <a:ext uri="{9D8B030D-6E8A-4147-A177-3AD203B41FA5}">
                      <a16:colId xmlns:a16="http://schemas.microsoft.com/office/drawing/2014/main" val="2178478195"/>
                    </a:ext>
                  </a:extLst>
                </a:gridCol>
                <a:gridCol w="576391">
                  <a:extLst>
                    <a:ext uri="{9D8B030D-6E8A-4147-A177-3AD203B41FA5}">
                      <a16:colId xmlns:a16="http://schemas.microsoft.com/office/drawing/2014/main" val="2751160945"/>
                    </a:ext>
                  </a:extLst>
                </a:gridCol>
                <a:gridCol w="557798">
                  <a:extLst>
                    <a:ext uri="{9D8B030D-6E8A-4147-A177-3AD203B41FA5}">
                      <a16:colId xmlns:a16="http://schemas.microsoft.com/office/drawing/2014/main" val="1670673821"/>
                    </a:ext>
                  </a:extLst>
                </a:gridCol>
                <a:gridCol w="604281">
                  <a:extLst>
                    <a:ext uri="{9D8B030D-6E8A-4147-A177-3AD203B41FA5}">
                      <a16:colId xmlns:a16="http://schemas.microsoft.com/office/drawing/2014/main" val="1421174715"/>
                    </a:ext>
                  </a:extLst>
                </a:gridCol>
                <a:gridCol w="594986">
                  <a:extLst>
                    <a:ext uri="{9D8B030D-6E8A-4147-A177-3AD203B41FA5}">
                      <a16:colId xmlns:a16="http://schemas.microsoft.com/office/drawing/2014/main" val="1130455523"/>
                    </a:ext>
                  </a:extLst>
                </a:gridCol>
                <a:gridCol w="511315">
                  <a:extLst>
                    <a:ext uri="{9D8B030D-6E8A-4147-A177-3AD203B41FA5}">
                      <a16:colId xmlns:a16="http://schemas.microsoft.com/office/drawing/2014/main" val="4100930155"/>
                    </a:ext>
                  </a:extLst>
                </a:gridCol>
                <a:gridCol w="418348">
                  <a:extLst>
                    <a:ext uri="{9D8B030D-6E8A-4147-A177-3AD203B41FA5}">
                      <a16:colId xmlns:a16="http://schemas.microsoft.com/office/drawing/2014/main" val="25241700"/>
                    </a:ext>
                  </a:extLst>
                </a:gridCol>
                <a:gridCol w="567097">
                  <a:extLst>
                    <a:ext uri="{9D8B030D-6E8A-4147-A177-3AD203B41FA5}">
                      <a16:colId xmlns:a16="http://schemas.microsoft.com/office/drawing/2014/main" val="1773560261"/>
                    </a:ext>
                  </a:extLst>
                </a:gridCol>
                <a:gridCol w="585688">
                  <a:extLst>
                    <a:ext uri="{9D8B030D-6E8A-4147-A177-3AD203B41FA5}">
                      <a16:colId xmlns:a16="http://schemas.microsoft.com/office/drawing/2014/main" val="405469632"/>
                    </a:ext>
                  </a:extLst>
                </a:gridCol>
                <a:gridCol w="446240">
                  <a:extLst>
                    <a:ext uri="{9D8B030D-6E8A-4147-A177-3AD203B41FA5}">
                      <a16:colId xmlns:a16="http://schemas.microsoft.com/office/drawing/2014/main" val="44481593"/>
                    </a:ext>
                  </a:extLst>
                </a:gridCol>
                <a:gridCol w="455535">
                  <a:extLst>
                    <a:ext uri="{9D8B030D-6E8A-4147-A177-3AD203B41FA5}">
                      <a16:colId xmlns:a16="http://schemas.microsoft.com/office/drawing/2014/main" val="3029425808"/>
                    </a:ext>
                  </a:extLst>
                </a:gridCol>
                <a:gridCol w="502019">
                  <a:extLst>
                    <a:ext uri="{9D8B030D-6E8A-4147-A177-3AD203B41FA5}">
                      <a16:colId xmlns:a16="http://schemas.microsoft.com/office/drawing/2014/main" val="2302565566"/>
                    </a:ext>
                  </a:extLst>
                </a:gridCol>
                <a:gridCol w="502019">
                  <a:extLst>
                    <a:ext uri="{9D8B030D-6E8A-4147-A177-3AD203B41FA5}">
                      <a16:colId xmlns:a16="http://schemas.microsoft.com/office/drawing/2014/main" val="3044514378"/>
                    </a:ext>
                  </a:extLst>
                </a:gridCol>
                <a:gridCol w="502019">
                  <a:extLst>
                    <a:ext uri="{9D8B030D-6E8A-4147-A177-3AD203B41FA5}">
                      <a16:colId xmlns:a16="http://schemas.microsoft.com/office/drawing/2014/main" val="2484863089"/>
                    </a:ext>
                  </a:extLst>
                </a:gridCol>
                <a:gridCol w="502019">
                  <a:extLst>
                    <a:ext uri="{9D8B030D-6E8A-4147-A177-3AD203B41FA5}">
                      <a16:colId xmlns:a16="http://schemas.microsoft.com/office/drawing/2014/main" val="1704477435"/>
                    </a:ext>
                  </a:extLst>
                </a:gridCol>
              </a:tblGrid>
              <a:tr h="64518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2019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2020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2021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2022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579700"/>
                  </a:ext>
                </a:extLst>
              </a:tr>
              <a:tr h="645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ТО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РФ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ЦФО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ТО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РФ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ЦФО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ТО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РФ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ЦФО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ТО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РФ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ЦФО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ТО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РФ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ЦФО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430867"/>
                  </a:ext>
                </a:extLst>
              </a:tr>
              <a:tr h="1290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Врожденный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абс</a:t>
                      </a:r>
                      <a:r>
                        <a:rPr lang="ru-RU" sz="1400" b="1" dirty="0">
                          <a:effectLst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абс</a:t>
                      </a:r>
                      <a:r>
                        <a:rPr lang="ru-RU" sz="1400" b="1" dirty="0">
                          <a:effectLst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абс.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абс.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24 абс.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абс.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599194"/>
                  </a:ext>
                </a:extLst>
              </a:tr>
              <a:tr h="6451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0-14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0,31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0,25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0,22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0,08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0,19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0,16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0,2</a:t>
                      </a: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582202"/>
                  </a:ext>
                </a:extLst>
              </a:tr>
              <a:tr h="6451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</a:rPr>
                        <a:t>0-17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1,17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0,68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0,46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0,59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0,35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0,55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0,51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</a:rPr>
                        <a:t>0,6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632809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67972" y="3387725"/>
            <a:ext cx="6869200" cy="1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8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51476676"/>
              </p:ext>
            </p:extLst>
          </p:nvPr>
        </p:nvGraphicFramePr>
        <p:xfrm>
          <a:off x="4560124" y="2529444"/>
          <a:ext cx="7464727" cy="338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60124" y="365125"/>
            <a:ext cx="6793675" cy="1451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 </a:t>
            </a:r>
            <a:br>
              <a:rPr lang="ru-RU" dirty="0"/>
            </a:br>
            <a:r>
              <a:rPr lang="ru-RU" sz="3100" b="1" dirty="0"/>
              <a:t>Динамика заболеваемости </a:t>
            </a:r>
            <a:r>
              <a:rPr lang="ru-RU" sz="3100" b="1" dirty="0" smtClean="0"/>
              <a:t>сифилисом</a:t>
            </a:r>
            <a:br>
              <a:rPr lang="ru-RU" sz="3100" b="1" dirty="0" smtClean="0"/>
            </a:br>
            <a:r>
              <a:rPr lang="ru-RU" sz="3100" b="1" dirty="0" smtClean="0"/>
              <a:t> </a:t>
            </a:r>
            <a:r>
              <a:rPr lang="ru-RU" sz="3100" b="1" dirty="0"/>
              <a:t>в возрастной группе 0-17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68470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130140" y="1187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36857247"/>
              </p:ext>
            </p:extLst>
          </p:nvPr>
        </p:nvGraphicFramePr>
        <p:xfrm>
          <a:off x="4892633" y="273132"/>
          <a:ext cx="5553075" cy="2951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30140" y="32905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892633" y="33565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44313458"/>
              </p:ext>
            </p:extLst>
          </p:nvPr>
        </p:nvGraphicFramePr>
        <p:xfrm>
          <a:off x="4892633" y="3356513"/>
          <a:ext cx="5553075" cy="2901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92633" y="64807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9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3672" y="506830"/>
            <a:ext cx="698665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консультативно-диагностических отделения  на 404 посещений в смену, в том числе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косметологический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кабинет;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стационара на 80 коек, из них  40 коек дерматовенерологического профиля круглосуточного пребывания и 40 дерматологических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коек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дневного пребывания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клинико-диагностические лаборатории, в состав которых входит централизованная серологическая, бактериологическая и общеклиническая;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кабинеты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восстановительного лечения;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отдел лекарственного обеспечения;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кабинет организационно-методической и научной работы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Кабинет медико-психологического консультирования;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административно-хозяйственные подразделения.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75587" y="271370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27742050"/>
              </p:ext>
            </p:extLst>
          </p:nvPr>
        </p:nvGraphicFramePr>
        <p:xfrm>
          <a:off x="3607358" y="1286189"/>
          <a:ext cx="7958295" cy="4873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90646" y="365125"/>
            <a:ext cx="7063154" cy="720097"/>
          </a:xfrm>
        </p:spPr>
        <p:txBody>
          <a:bodyPr/>
          <a:lstStyle/>
          <a:p>
            <a:r>
              <a:rPr lang="ru-RU" dirty="0" smtClean="0"/>
              <a:t>Заболеваемость гонореей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67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53541" y="558141"/>
            <a:ext cx="736270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07313134"/>
              </p:ext>
            </p:extLst>
          </p:nvPr>
        </p:nvGraphicFramePr>
        <p:xfrm>
          <a:off x="4001984" y="1484415"/>
          <a:ext cx="7528956" cy="4762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552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39491" y="365126"/>
            <a:ext cx="6531428" cy="65021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Заболеваемость трихомониазом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6169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71626290"/>
              </p:ext>
            </p:extLst>
          </p:nvPr>
        </p:nvGraphicFramePr>
        <p:xfrm>
          <a:off x="4797632" y="1816925"/>
          <a:ext cx="6556168" cy="4251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571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48248" y="365126"/>
            <a:ext cx="6805551" cy="105991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Заболеваемость хламидиозом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1953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34869746"/>
              </p:ext>
            </p:extLst>
          </p:nvPr>
        </p:nvGraphicFramePr>
        <p:xfrm>
          <a:off x="4215740" y="1781299"/>
          <a:ext cx="6970815" cy="4393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971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08862" y="365126"/>
            <a:ext cx="7244938" cy="127367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Заболеваемость </a:t>
            </a:r>
            <a:r>
              <a:rPr lang="ru-RU" sz="2400" b="1" dirty="0" err="1" smtClean="0"/>
              <a:t>аногенитальными</a:t>
            </a:r>
            <a:r>
              <a:rPr lang="ru-RU" sz="2400" b="1" dirty="0" smtClean="0"/>
              <a:t> бородавками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2551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33492392"/>
              </p:ext>
            </p:extLst>
          </p:nvPr>
        </p:nvGraphicFramePr>
        <p:xfrm>
          <a:off x="4643251" y="1805049"/>
          <a:ext cx="6626431" cy="4393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667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013860" y="365125"/>
            <a:ext cx="7339940" cy="132117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Заболеваемость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 err="1" smtClean="0"/>
              <a:t>аногенитальной</a:t>
            </a:r>
            <a:r>
              <a:rPr lang="ru-RU" sz="2400" b="1" dirty="0" smtClean="0"/>
              <a:t> герпетической инфекцией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3680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11162700"/>
              </p:ext>
            </p:extLst>
          </p:nvPr>
        </p:nvGraphicFramePr>
        <p:xfrm>
          <a:off x="3893574" y="1051158"/>
          <a:ext cx="7934632" cy="4667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619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54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56911509"/>
              </p:ext>
            </p:extLst>
          </p:nvPr>
        </p:nvGraphicFramePr>
        <p:xfrm>
          <a:off x="4322618" y="1935678"/>
          <a:ext cx="7398327" cy="4524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943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08862" y="365125"/>
            <a:ext cx="7244938" cy="142804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Заболеваемость микроспорией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6304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71136603"/>
              </p:ext>
            </p:extLst>
          </p:nvPr>
        </p:nvGraphicFramePr>
        <p:xfrm>
          <a:off x="4263243" y="2173183"/>
          <a:ext cx="7090556" cy="4251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12622" y="365125"/>
            <a:ext cx="6841177" cy="133304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Заболеваемость чесоткой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53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894040"/>
              </p:ext>
            </p:extLst>
          </p:nvPr>
        </p:nvGraphicFramePr>
        <p:xfrm>
          <a:off x="442453" y="713711"/>
          <a:ext cx="11523406" cy="59033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8007">
                  <a:extLst>
                    <a:ext uri="{9D8B030D-6E8A-4147-A177-3AD203B41FA5}">
                      <a16:colId xmlns:a16="http://schemas.microsoft.com/office/drawing/2014/main" val="879152433"/>
                    </a:ext>
                  </a:extLst>
                </a:gridCol>
                <a:gridCol w="631440">
                  <a:extLst>
                    <a:ext uri="{9D8B030D-6E8A-4147-A177-3AD203B41FA5}">
                      <a16:colId xmlns:a16="http://schemas.microsoft.com/office/drawing/2014/main" val="4120602819"/>
                    </a:ext>
                  </a:extLst>
                </a:gridCol>
                <a:gridCol w="738299">
                  <a:extLst>
                    <a:ext uri="{9D8B030D-6E8A-4147-A177-3AD203B41FA5}">
                      <a16:colId xmlns:a16="http://schemas.microsoft.com/office/drawing/2014/main" val="3044193348"/>
                    </a:ext>
                  </a:extLst>
                </a:gridCol>
                <a:gridCol w="660583">
                  <a:extLst>
                    <a:ext uri="{9D8B030D-6E8A-4147-A177-3AD203B41FA5}">
                      <a16:colId xmlns:a16="http://schemas.microsoft.com/office/drawing/2014/main" val="1649830520"/>
                    </a:ext>
                  </a:extLst>
                </a:gridCol>
                <a:gridCol w="660583">
                  <a:extLst>
                    <a:ext uri="{9D8B030D-6E8A-4147-A177-3AD203B41FA5}">
                      <a16:colId xmlns:a16="http://schemas.microsoft.com/office/drawing/2014/main" val="2569358849"/>
                    </a:ext>
                  </a:extLst>
                </a:gridCol>
                <a:gridCol w="641155">
                  <a:extLst>
                    <a:ext uri="{9D8B030D-6E8A-4147-A177-3AD203B41FA5}">
                      <a16:colId xmlns:a16="http://schemas.microsoft.com/office/drawing/2014/main" val="2803692902"/>
                    </a:ext>
                  </a:extLst>
                </a:gridCol>
                <a:gridCol w="777157">
                  <a:extLst>
                    <a:ext uri="{9D8B030D-6E8A-4147-A177-3AD203B41FA5}">
                      <a16:colId xmlns:a16="http://schemas.microsoft.com/office/drawing/2014/main" val="2157711601"/>
                    </a:ext>
                  </a:extLst>
                </a:gridCol>
                <a:gridCol w="718870">
                  <a:extLst>
                    <a:ext uri="{9D8B030D-6E8A-4147-A177-3AD203B41FA5}">
                      <a16:colId xmlns:a16="http://schemas.microsoft.com/office/drawing/2014/main" val="837704211"/>
                    </a:ext>
                  </a:extLst>
                </a:gridCol>
                <a:gridCol w="718870">
                  <a:extLst>
                    <a:ext uri="{9D8B030D-6E8A-4147-A177-3AD203B41FA5}">
                      <a16:colId xmlns:a16="http://schemas.microsoft.com/office/drawing/2014/main" val="2272080812"/>
                    </a:ext>
                  </a:extLst>
                </a:gridCol>
                <a:gridCol w="674810">
                  <a:extLst>
                    <a:ext uri="{9D8B030D-6E8A-4147-A177-3AD203B41FA5}">
                      <a16:colId xmlns:a16="http://schemas.microsoft.com/office/drawing/2014/main" val="1592810982"/>
                    </a:ext>
                  </a:extLst>
                </a:gridCol>
                <a:gridCol w="790047">
                  <a:extLst>
                    <a:ext uri="{9D8B030D-6E8A-4147-A177-3AD203B41FA5}">
                      <a16:colId xmlns:a16="http://schemas.microsoft.com/office/drawing/2014/main" val="2375973328"/>
                    </a:ext>
                  </a:extLst>
                </a:gridCol>
                <a:gridCol w="630039">
                  <a:extLst>
                    <a:ext uri="{9D8B030D-6E8A-4147-A177-3AD203B41FA5}">
                      <a16:colId xmlns:a16="http://schemas.microsoft.com/office/drawing/2014/main" val="1275743052"/>
                    </a:ext>
                  </a:extLst>
                </a:gridCol>
                <a:gridCol w="630039">
                  <a:extLst>
                    <a:ext uri="{9D8B030D-6E8A-4147-A177-3AD203B41FA5}">
                      <a16:colId xmlns:a16="http://schemas.microsoft.com/office/drawing/2014/main" val="1048866771"/>
                    </a:ext>
                  </a:extLst>
                </a:gridCol>
                <a:gridCol w="720044">
                  <a:extLst>
                    <a:ext uri="{9D8B030D-6E8A-4147-A177-3AD203B41FA5}">
                      <a16:colId xmlns:a16="http://schemas.microsoft.com/office/drawing/2014/main" val="2954453748"/>
                    </a:ext>
                  </a:extLst>
                </a:gridCol>
                <a:gridCol w="750045">
                  <a:extLst>
                    <a:ext uri="{9D8B030D-6E8A-4147-A177-3AD203B41FA5}">
                      <a16:colId xmlns:a16="http://schemas.microsoft.com/office/drawing/2014/main" val="495082480"/>
                    </a:ext>
                  </a:extLst>
                </a:gridCol>
                <a:gridCol w="686709">
                  <a:extLst>
                    <a:ext uri="{9D8B030D-6E8A-4147-A177-3AD203B41FA5}">
                      <a16:colId xmlns:a16="http://schemas.microsoft.com/office/drawing/2014/main" val="2562819862"/>
                    </a:ext>
                  </a:extLst>
                </a:gridCol>
                <a:gridCol w="686709">
                  <a:extLst>
                    <a:ext uri="{9D8B030D-6E8A-4147-A177-3AD203B41FA5}">
                      <a16:colId xmlns:a16="http://schemas.microsoft.com/office/drawing/2014/main" val="2780046013"/>
                    </a:ext>
                  </a:extLst>
                </a:gridCol>
              </a:tblGrid>
              <a:tr h="39006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solidFill>
                      <a:srgbClr val="9966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Тамбов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Мичуринск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Моршанск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104438"/>
                  </a:ext>
                </a:extLst>
              </a:tr>
              <a:tr h="4366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881425"/>
                  </a:ext>
                </a:extLst>
              </a:tr>
              <a:tr h="18147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err="1">
                          <a:effectLst/>
                        </a:rPr>
                        <a:t>Посещ</a:t>
                      </a:r>
                      <a:r>
                        <a:rPr lang="ru-RU" sz="1400" u="sng" dirty="0">
                          <a:effectLst/>
                        </a:rPr>
                        <a:t>.</a:t>
                      </a:r>
                      <a:r>
                        <a:rPr lang="ru-RU" sz="1400" dirty="0">
                          <a:effectLst/>
                        </a:rPr>
                        <a:t> ОМС: </a:t>
                      </a:r>
                      <a:endParaRPr lang="ru-RU" sz="1200" dirty="0">
                        <a:effectLst/>
                      </a:endParaRPr>
                    </a:p>
                  </a:txBody>
                  <a:tcPr marL="68580" marR="68580" marT="0" marB="0" vert="vert27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86,0</a:t>
                      </a:r>
                      <a:r>
                        <a:rPr lang="ru-RU" sz="1400" b="1" dirty="0">
                          <a:effectLst/>
                        </a:rPr>
                        <a:t>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107,3</a:t>
                      </a:r>
                      <a:r>
                        <a:rPr lang="ru-RU" sz="1400" b="1" dirty="0">
                          <a:effectLst/>
                        </a:rPr>
                        <a:t>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101,9</a:t>
                      </a:r>
                      <a:r>
                        <a:rPr lang="ru-RU" sz="1400" b="1" dirty="0">
                          <a:effectLst/>
                        </a:rPr>
                        <a:t>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78,4</a:t>
                      </a:r>
                      <a:r>
                        <a:rPr lang="ru-RU" sz="1400" b="1" dirty="0">
                          <a:effectLst/>
                        </a:rPr>
                        <a:t>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96,8 </a:t>
                      </a:r>
                      <a:r>
                        <a:rPr lang="ru-RU" sz="1400" b="1" dirty="0">
                          <a:effectLst/>
                        </a:rPr>
                        <a:t>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103,5</a:t>
                      </a:r>
                      <a:r>
                        <a:rPr lang="ru-RU" sz="1400" b="1" dirty="0">
                          <a:effectLst/>
                        </a:rPr>
                        <a:t>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103,5%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50,8%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84,8</a:t>
                      </a:r>
                      <a:r>
                        <a:rPr lang="ru-RU" sz="1400" b="1" dirty="0">
                          <a:effectLst/>
                        </a:rPr>
                        <a:t>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102,6</a:t>
                      </a:r>
                      <a:r>
                        <a:rPr lang="ru-RU" sz="1400" b="1" dirty="0">
                          <a:effectLst/>
                        </a:rPr>
                        <a:t>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101,4%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80,3</a:t>
                      </a:r>
                      <a:r>
                        <a:rPr lang="ru-RU" sz="1400" b="1" dirty="0">
                          <a:effectLst/>
                        </a:rPr>
                        <a:t>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102,4</a:t>
                      </a:r>
                      <a:r>
                        <a:rPr lang="ru-RU" sz="1400" b="1" dirty="0">
                          <a:effectLst/>
                        </a:rPr>
                        <a:t>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102,4</a:t>
                      </a:r>
                      <a:r>
                        <a:rPr lang="ru-RU" sz="1400" b="1" dirty="0">
                          <a:effectLst/>
                        </a:rPr>
                        <a:t>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588145"/>
                  </a:ext>
                </a:extLst>
              </a:tr>
              <a:tr h="18147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err="1">
                          <a:effectLst/>
                        </a:rPr>
                        <a:t>Обращ</a:t>
                      </a:r>
                      <a:r>
                        <a:rPr lang="ru-RU" sz="1400" u="sng" dirty="0">
                          <a:effectLst/>
                        </a:rPr>
                        <a:t>.</a:t>
                      </a:r>
                      <a:r>
                        <a:rPr lang="ru-RU" sz="1400" dirty="0">
                          <a:effectLst/>
                        </a:rPr>
                        <a:t> ОМС</a:t>
                      </a:r>
                      <a:r>
                        <a:rPr lang="ru-RU" sz="1400" dirty="0" smtClean="0">
                          <a:effectLst/>
                        </a:rPr>
                        <a:t>:</a:t>
                      </a:r>
                      <a:endParaRPr lang="ru-RU" sz="1200" dirty="0">
                        <a:effectLst/>
                      </a:endParaRPr>
                    </a:p>
                  </a:txBody>
                  <a:tcPr marL="68580" marR="68580" marT="0" marB="0" vert="vert27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92,7</a:t>
                      </a:r>
                      <a:r>
                        <a:rPr lang="ru-RU" sz="1400" b="1" dirty="0">
                          <a:effectLst/>
                        </a:rPr>
                        <a:t>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106,5</a:t>
                      </a:r>
                      <a:r>
                        <a:rPr lang="ru-RU" sz="1400" b="1" dirty="0">
                          <a:effectLst/>
                        </a:rPr>
                        <a:t>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106,7</a:t>
                      </a:r>
                      <a:r>
                        <a:rPr lang="ru-RU" sz="1400" b="1" dirty="0">
                          <a:effectLst/>
                        </a:rPr>
                        <a:t>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101,4%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97,5</a:t>
                      </a:r>
                      <a:r>
                        <a:rPr lang="ru-RU" sz="1400" b="1" dirty="0">
                          <a:effectLst/>
                        </a:rPr>
                        <a:t>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105,2</a:t>
                      </a:r>
                      <a:r>
                        <a:rPr lang="ru-RU" sz="1400" b="1" dirty="0">
                          <a:effectLst/>
                        </a:rPr>
                        <a:t>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105</a:t>
                      </a:r>
                      <a:r>
                        <a:rPr lang="ru-RU" sz="1400" b="1" dirty="0">
                          <a:effectLst/>
                        </a:rPr>
                        <a:t>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100,9%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73,0</a:t>
                      </a:r>
                      <a:r>
                        <a:rPr lang="ru-RU" sz="1400" b="1" dirty="0">
                          <a:effectLst/>
                        </a:rPr>
                        <a:t>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95,1</a:t>
                      </a:r>
                      <a:r>
                        <a:rPr lang="ru-RU" sz="1400" b="1" dirty="0">
                          <a:effectLst/>
                        </a:rPr>
                        <a:t>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97,7</a:t>
                      </a:r>
                      <a:r>
                        <a:rPr lang="ru-RU" sz="1400" b="1" dirty="0">
                          <a:effectLst/>
                        </a:rPr>
                        <a:t>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96,8%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90,0</a:t>
                      </a:r>
                      <a:r>
                        <a:rPr lang="ru-RU" sz="1400" b="1" dirty="0">
                          <a:effectLst/>
                        </a:rPr>
                        <a:t>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104,6</a:t>
                      </a:r>
                      <a:r>
                        <a:rPr lang="ru-RU" sz="1400" b="1" dirty="0">
                          <a:effectLst/>
                        </a:rPr>
                        <a:t>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105,1</a:t>
                      </a:r>
                      <a:r>
                        <a:rPr lang="ru-RU" sz="1400" b="1" dirty="0">
                          <a:effectLst/>
                        </a:rPr>
                        <a:t>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100,7%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45116"/>
                  </a:ext>
                </a:extLst>
              </a:tr>
              <a:tr h="1447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</a:rPr>
                        <a:t>Вен</a:t>
                      </a:r>
                      <a:r>
                        <a:rPr lang="ru-RU" sz="1400" u="sng" dirty="0" smtClean="0">
                          <a:effectLst/>
                        </a:rPr>
                        <a:t>.</a:t>
                      </a:r>
                      <a:endParaRPr lang="ru-RU" sz="1200" dirty="0">
                        <a:effectLst/>
                      </a:endParaRPr>
                    </a:p>
                  </a:txBody>
                  <a:tcPr marL="68580" marR="68580" marT="0" marB="0" vert="vert27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112,3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106,7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120,6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84,0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99,4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108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94,8%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100,3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97,7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92,9%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101,9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103,2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113,1</a:t>
                      </a: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0142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764478" y="24630"/>
            <a:ext cx="7837713" cy="79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Основные показатели деятельности поликлиники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разрезе подразделений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10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74966560"/>
              </p:ext>
            </p:extLst>
          </p:nvPr>
        </p:nvGraphicFramePr>
        <p:xfrm>
          <a:off x="4591665" y="1386348"/>
          <a:ext cx="6762134" cy="4628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162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37470" y="365126"/>
            <a:ext cx="6516329" cy="83441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Диспансерное наблюдение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2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2040" y="706007"/>
            <a:ext cx="741020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В ГБУЗ ТОКВКД трудятся  42 врача: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34 врача-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дерматовенеролога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2 врача клинической лабораторной диагностики,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2 врача-лаборанта,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 врач-косметолог,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 врач-физиотерапевт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 провизор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3 врача  находятся в отпуске по уходу за ребенком.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В 2023 году число врачей увеличилось на 1-го - это молодой специалист. В 2022 – на 2, в 2021 – на 3, в 2020 году – на 3, в 2019 году – на 3.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Таким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образом, за последние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 лет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штат обновился и  пополнился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12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врачами, что составляет четверть от штатного расписания.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Число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врачей, оказывающих медицинскую помощь в амбулаторных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условиях,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2023 году, как и 2022 и 2021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составило   77% или 30 человек,   в 2020 году  - 75% (27 человек).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7331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55923" y="504890"/>
            <a:ext cx="722671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Доля впервые выявленных диспансерных больных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общего количества, находящихся под наблюдением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49927106"/>
              </p:ext>
            </p:extLst>
          </p:nvPr>
        </p:nvGraphicFramePr>
        <p:xfrm>
          <a:off x="3883743" y="2064774"/>
          <a:ext cx="7521676" cy="3937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667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84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60578348"/>
              </p:ext>
            </p:extLst>
          </p:nvPr>
        </p:nvGraphicFramePr>
        <p:xfrm>
          <a:off x="4144487" y="1828800"/>
          <a:ext cx="7493331" cy="4370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28260" y="365125"/>
            <a:ext cx="6425540" cy="146367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Диспансерный учет (впервые выявленные)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58764817"/>
              </p:ext>
            </p:extLst>
          </p:nvPr>
        </p:nvGraphicFramePr>
        <p:xfrm>
          <a:off x="5574890" y="947345"/>
          <a:ext cx="6194822" cy="3319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50426" y="365126"/>
            <a:ext cx="6103374" cy="44112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Диспансерное наблюдение </a:t>
            </a:r>
            <a:br>
              <a:rPr lang="ru-RU" sz="1800" b="1" dirty="0" smtClean="0"/>
            </a:br>
            <a:r>
              <a:rPr lang="ru-RU" sz="1800" b="1" dirty="0" smtClean="0"/>
              <a:t>(заразные кожные заболевания) </a:t>
            </a:r>
            <a:endParaRPr lang="ru-RU" sz="1800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81080639"/>
              </p:ext>
            </p:extLst>
          </p:nvPr>
        </p:nvGraphicFramePr>
        <p:xfrm>
          <a:off x="3496904" y="3751929"/>
          <a:ext cx="5276850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336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41167101"/>
              </p:ext>
            </p:extLst>
          </p:nvPr>
        </p:nvGraphicFramePr>
        <p:xfrm>
          <a:off x="3419475" y="1714499"/>
          <a:ext cx="7482073" cy="4900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71356" y="365125"/>
            <a:ext cx="7482444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Льготное лекарственное обеспечение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420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18365618"/>
              </p:ext>
            </p:extLst>
          </p:nvPr>
        </p:nvGraphicFramePr>
        <p:xfrm>
          <a:off x="4849090" y="2113808"/>
          <a:ext cx="6052457" cy="365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29496" y="365125"/>
            <a:ext cx="6924304" cy="142804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Вызовы на дом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8983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39854748"/>
              </p:ext>
            </p:extLst>
          </p:nvPr>
        </p:nvGraphicFramePr>
        <p:xfrm>
          <a:off x="4298868" y="1805050"/>
          <a:ext cx="7101443" cy="4073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80758" y="365125"/>
            <a:ext cx="6473042" cy="143992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Вызовы в ЛПУ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3575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06211810"/>
              </p:ext>
            </p:extLst>
          </p:nvPr>
        </p:nvGraphicFramePr>
        <p:xfrm>
          <a:off x="4370119" y="1258784"/>
          <a:ext cx="7077693" cy="4821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75116" y="365125"/>
            <a:ext cx="7078683" cy="97678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Направления в федеральные клиники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6117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29426"/>
              </p:ext>
            </p:extLst>
          </p:nvPr>
        </p:nvGraphicFramePr>
        <p:xfrm>
          <a:off x="3785420" y="1128155"/>
          <a:ext cx="7698020" cy="4536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1471">
                  <a:extLst>
                    <a:ext uri="{9D8B030D-6E8A-4147-A177-3AD203B41FA5}">
                      <a16:colId xmlns:a16="http://schemas.microsoft.com/office/drawing/2014/main" val="1060543511"/>
                    </a:ext>
                  </a:extLst>
                </a:gridCol>
                <a:gridCol w="1781133">
                  <a:extLst>
                    <a:ext uri="{9D8B030D-6E8A-4147-A177-3AD203B41FA5}">
                      <a16:colId xmlns:a16="http://schemas.microsoft.com/office/drawing/2014/main" val="1778836286"/>
                    </a:ext>
                  </a:extLst>
                </a:gridCol>
                <a:gridCol w="3955416">
                  <a:extLst>
                    <a:ext uri="{9D8B030D-6E8A-4147-A177-3AD203B41FA5}">
                      <a16:colId xmlns:a16="http://schemas.microsoft.com/office/drawing/2014/main" val="2069598752"/>
                    </a:ext>
                  </a:extLst>
                </a:gridCol>
              </a:tblGrid>
              <a:tr h="1512125">
                <a:tc gridSpan="3">
                  <a:txBody>
                    <a:bodyPr/>
                    <a:lstStyle/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Всего круглосуточных  дерматовенерологических коек</a:t>
                      </a:r>
                    </a:p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5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086270"/>
                  </a:ext>
                </a:extLst>
              </a:tr>
              <a:tr h="1512125">
                <a:tc gridSpan="2">
                  <a:txBody>
                    <a:bodyPr/>
                    <a:lstStyle/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дерматологических</a:t>
                      </a:r>
                    </a:p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5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венерологических</a:t>
                      </a:r>
                    </a:p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5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640045"/>
                  </a:ext>
                </a:extLst>
              </a:tr>
              <a:tr h="1512125">
                <a:tc>
                  <a:txBody>
                    <a:bodyPr/>
                    <a:lstStyle/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Тамбов</a:t>
                      </a:r>
                    </a:p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Мичуринск</a:t>
                      </a:r>
                    </a:p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Тамбов</a:t>
                      </a:r>
                    </a:p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5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036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5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37289342"/>
              </p:ext>
            </p:extLst>
          </p:nvPr>
        </p:nvGraphicFramePr>
        <p:xfrm>
          <a:off x="3906982" y="558140"/>
          <a:ext cx="7837714" cy="5628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1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320711"/>
              </p:ext>
            </p:extLst>
          </p:nvPr>
        </p:nvGraphicFramePr>
        <p:xfrm>
          <a:off x="3460955" y="993057"/>
          <a:ext cx="8456126" cy="56893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29664">
                  <a:extLst>
                    <a:ext uri="{9D8B030D-6E8A-4147-A177-3AD203B41FA5}">
                      <a16:colId xmlns:a16="http://schemas.microsoft.com/office/drawing/2014/main" val="1470095493"/>
                    </a:ext>
                  </a:extLst>
                </a:gridCol>
                <a:gridCol w="882945">
                  <a:extLst>
                    <a:ext uri="{9D8B030D-6E8A-4147-A177-3AD203B41FA5}">
                      <a16:colId xmlns:a16="http://schemas.microsoft.com/office/drawing/2014/main" val="1756839761"/>
                    </a:ext>
                  </a:extLst>
                </a:gridCol>
                <a:gridCol w="882945">
                  <a:extLst>
                    <a:ext uri="{9D8B030D-6E8A-4147-A177-3AD203B41FA5}">
                      <a16:colId xmlns:a16="http://schemas.microsoft.com/office/drawing/2014/main" val="334323701"/>
                    </a:ext>
                  </a:extLst>
                </a:gridCol>
                <a:gridCol w="988277">
                  <a:extLst>
                    <a:ext uri="{9D8B030D-6E8A-4147-A177-3AD203B41FA5}">
                      <a16:colId xmlns:a16="http://schemas.microsoft.com/office/drawing/2014/main" val="3282817075"/>
                    </a:ext>
                  </a:extLst>
                </a:gridCol>
                <a:gridCol w="1098256">
                  <a:extLst>
                    <a:ext uri="{9D8B030D-6E8A-4147-A177-3AD203B41FA5}">
                      <a16:colId xmlns:a16="http://schemas.microsoft.com/office/drawing/2014/main" val="1603673612"/>
                    </a:ext>
                  </a:extLst>
                </a:gridCol>
                <a:gridCol w="1097485">
                  <a:extLst>
                    <a:ext uri="{9D8B030D-6E8A-4147-A177-3AD203B41FA5}">
                      <a16:colId xmlns:a16="http://schemas.microsoft.com/office/drawing/2014/main" val="3677408367"/>
                    </a:ext>
                  </a:extLst>
                </a:gridCol>
                <a:gridCol w="988277">
                  <a:extLst>
                    <a:ext uri="{9D8B030D-6E8A-4147-A177-3AD203B41FA5}">
                      <a16:colId xmlns:a16="http://schemas.microsoft.com/office/drawing/2014/main" val="3931017722"/>
                    </a:ext>
                  </a:extLst>
                </a:gridCol>
                <a:gridCol w="988277">
                  <a:extLst>
                    <a:ext uri="{9D8B030D-6E8A-4147-A177-3AD203B41FA5}">
                      <a16:colId xmlns:a16="http://schemas.microsoft.com/office/drawing/2014/main" val="2761158114"/>
                    </a:ext>
                  </a:extLst>
                </a:gridCol>
              </a:tblGrid>
              <a:tr h="35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показатели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2017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2018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2019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2020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2021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395360"/>
                  </a:ext>
                </a:extLst>
              </a:tr>
              <a:tr h="677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Число коек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44: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39 дерм.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 вен.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43: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39 дерм.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 вен.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69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42:</a:t>
                      </a:r>
                    </a:p>
                    <a:p>
                      <a:pPr marR="169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   38 дерм.</a:t>
                      </a:r>
                    </a:p>
                    <a:p>
                      <a:pPr marR="169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4 вен.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69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42:</a:t>
                      </a:r>
                    </a:p>
                    <a:p>
                      <a:pPr marR="169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38 дерм.</a:t>
                      </a:r>
                    </a:p>
                    <a:p>
                      <a:pPr marR="169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 вен.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69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40:</a:t>
                      </a:r>
                    </a:p>
                    <a:p>
                      <a:pPr marR="169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36 дерм.</a:t>
                      </a:r>
                    </a:p>
                    <a:p>
                      <a:pPr marR="169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 вен.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69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40:</a:t>
                      </a:r>
                    </a:p>
                    <a:p>
                      <a:pPr marR="169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36 дерм.</a:t>
                      </a:r>
                    </a:p>
                    <a:p>
                      <a:pPr marR="169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 вен.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69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40:</a:t>
                      </a:r>
                    </a:p>
                    <a:p>
                      <a:pPr marR="169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36 дерм.</a:t>
                      </a:r>
                    </a:p>
                    <a:p>
                      <a:pPr marR="169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 вен.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951098"/>
                  </a:ext>
                </a:extLst>
              </a:tr>
              <a:tr h="796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Общее число пролеченных больных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план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1301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1301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1263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109,5%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1259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1193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103,7%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1150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1077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94,6%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1138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1111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104,4%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1064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1127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105,9%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1064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104,6%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78583"/>
                  </a:ext>
                </a:extLst>
              </a:tr>
              <a:tr h="781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Число койко-дней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План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15252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15252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14643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102,3%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14313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13977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104,0%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13455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12310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104,0%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13087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13268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101,4%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13087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13310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101,7%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13087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101,7%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10087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066590"/>
                  </a:ext>
                </a:extLst>
              </a:tr>
              <a:tr h="497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Работа койки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план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332,8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332,8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332,8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332,8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332,8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332,8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307,8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332,8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331,7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332,8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332,8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332,8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332,8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332,8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020563"/>
                  </a:ext>
                </a:extLst>
              </a:tr>
              <a:tr h="530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Оборот койки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план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29,7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29,7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29,4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29,3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28,4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28,4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26,8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27,1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27,8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7,1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28,2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27,1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543427"/>
                  </a:ext>
                </a:extLst>
              </a:tr>
              <a:tr h="585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Длительность пребывания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план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11,9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12,3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11,8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12,0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11,7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11,7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11,5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11,5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11,7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11,5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11,7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11,7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146841"/>
                  </a:ext>
                </a:extLst>
              </a:tr>
              <a:tr h="684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Число пролеч. сельских жителей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329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  25,3%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395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31,3%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357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29,9%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29,6%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260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29,6%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343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30,4%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30,2%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338749"/>
                  </a:ext>
                </a:extLst>
              </a:tr>
              <a:tr h="585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Число пролеч. детей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5,9</a:t>
                      </a: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5,2</a:t>
                      </a: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4,4</a:t>
                      </a: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5,6</a:t>
                      </a: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3,4</a:t>
                      </a: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4,2</a:t>
                      </a: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72" marR="41472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96615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60955" y="192838"/>
            <a:ext cx="836725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Сравнительная характеристика деятельности стационаров круглосуточного пребывания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ГБУЗ «ТОКВКД» (Тамбовского диспансера, Мичуринского филиала)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52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0237" y="108936"/>
            <a:ext cx="8386916" cy="6381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В 2023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году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укомплектованность диспансера врачами –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дерматовенерологами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и косметологами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составила 100% от штатного расписания, по физическим лицам – 84% на уровне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2022 и  2021 годов (в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2020 - 83%, в 2019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- 80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%). Все специалисты сертифицированы и аккредитованы в установленные законодательством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сроки      (22 врача аккредитованы, 20 – имеют  сертификаты).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Квалификационные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категории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имеет 31 врач (74%), в 2022 – 30 врачей (71,4%), 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2021 -  28 врачей (66,6%). Из них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7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23%)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высшую, 21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(67%)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первую и 3 (10%)-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вторую.</a:t>
            </a:r>
          </a:p>
          <a:p>
            <a:pPr algn="just"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2 врача имеют квалификационную категорию по 2 и более разным специальностям.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врача – «молодые специалисты», стаж работы которых менее 3-х лет.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14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докторов имеют специальную подготовку по ординатуре (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38%). </a:t>
            </a:r>
          </a:p>
          <a:p>
            <a:pPr algn="just"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врача являются кандидатами медицинских и биологических наук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коллективе работают 2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врача, имеющих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звание «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Отличник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здравоохранения».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10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врачей имеют 2 и более сертификатов либо аккредитации по разным специальностям.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штате диспансера 1 работник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имел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высшее фармацевтическое образование,  сертификат и высшую квалификационную категорию по специальности «Управление и экономика фармации».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3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272040"/>
              </p:ext>
            </p:extLst>
          </p:nvPr>
        </p:nvGraphicFramePr>
        <p:xfrm>
          <a:off x="3456461" y="731657"/>
          <a:ext cx="8512692" cy="58477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70085">
                  <a:extLst>
                    <a:ext uri="{9D8B030D-6E8A-4147-A177-3AD203B41FA5}">
                      <a16:colId xmlns:a16="http://schemas.microsoft.com/office/drawing/2014/main" val="1995146536"/>
                    </a:ext>
                  </a:extLst>
                </a:gridCol>
                <a:gridCol w="1044840">
                  <a:extLst>
                    <a:ext uri="{9D8B030D-6E8A-4147-A177-3AD203B41FA5}">
                      <a16:colId xmlns:a16="http://schemas.microsoft.com/office/drawing/2014/main" val="2523311555"/>
                    </a:ext>
                  </a:extLst>
                </a:gridCol>
                <a:gridCol w="1044840">
                  <a:extLst>
                    <a:ext uri="{9D8B030D-6E8A-4147-A177-3AD203B41FA5}">
                      <a16:colId xmlns:a16="http://schemas.microsoft.com/office/drawing/2014/main" val="3601002088"/>
                    </a:ext>
                  </a:extLst>
                </a:gridCol>
                <a:gridCol w="1044840">
                  <a:extLst>
                    <a:ext uri="{9D8B030D-6E8A-4147-A177-3AD203B41FA5}">
                      <a16:colId xmlns:a16="http://schemas.microsoft.com/office/drawing/2014/main" val="2093596564"/>
                    </a:ext>
                  </a:extLst>
                </a:gridCol>
                <a:gridCol w="1044840">
                  <a:extLst>
                    <a:ext uri="{9D8B030D-6E8A-4147-A177-3AD203B41FA5}">
                      <a16:colId xmlns:a16="http://schemas.microsoft.com/office/drawing/2014/main" val="718965512"/>
                    </a:ext>
                  </a:extLst>
                </a:gridCol>
                <a:gridCol w="1044840">
                  <a:extLst>
                    <a:ext uri="{9D8B030D-6E8A-4147-A177-3AD203B41FA5}">
                      <a16:colId xmlns:a16="http://schemas.microsoft.com/office/drawing/2014/main" val="2484707017"/>
                    </a:ext>
                  </a:extLst>
                </a:gridCol>
                <a:gridCol w="791408">
                  <a:extLst>
                    <a:ext uri="{9D8B030D-6E8A-4147-A177-3AD203B41FA5}">
                      <a16:colId xmlns:a16="http://schemas.microsoft.com/office/drawing/2014/main" val="1509929486"/>
                    </a:ext>
                  </a:extLst>
                </a:gridCol>
                <a:gridCol w="1026999">
                  <a:extLst>
                    <a:ext uri="{9D8B030D-6E8A-4147-A177-3AD203B41FA5}">
                      <a16:colId xmlns:a16="http://schemas.microsoft.com/office/drawing/2014/main" val="1851885403"/>
                    </a:ext>
                  </a:extLst>
                </a:gridCol>
              </a:tblGrid>
              <a:tr h="4383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2017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2018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2019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2020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2021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2022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799613"/>
                  </a:ext>
                </a:extLst>
              </a:tr>
              <a:tr h="385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Кол-во/%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Кол-во/%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Кол-во/%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Кол-во/%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Кол-во/%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Кол-во/%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</a:rPr>
                        <a:t>Кол-во/%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970080"/>
                  </a:ext>
                </a:extLst>
              </a:tr>
              <a:tr h="1340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Венерические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 в т. числе сифилис и превентивное лечение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гонорея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111/4,4%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107/4,2%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  <a:r>
                        <a:rPr lang="ru-RU" sz="1400" b="0" dirty="0" smtClean="0">
                          <a:effectLst/>
                        </a:rPr>
                        <a:t>4/0,2</a:t>
                      </a:r>
                      <a:r>
                        <a:rPr lang="ru-RU" sz="1400" b="0" dirty="0">
                          <a:effectLst/>
                        </a:rPr>
                        <a:t>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115/4,7%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57/2,3%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58/2,4</a:t>
                      </a:r>
                      <a:r>
                        <a:rPr lang="ru-RU" sz="1400" b="0" dirty="0">
                          <a:effectLst/>
                        </a:rPr>
                        <a:t>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89/3,7%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18/0,8%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5/0,2</a:t>
                      </a:r>
                      <a:r>
                        <a:rPr lang="ru-RU" sz="1400" b="0" dirty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89/5,2%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30/1,7%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2/0,1%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89/3,9%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41/1,8%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1/0,04</a:t>
                      </a:r>
                      <a:r>
                        <a:rPr lang="ru-RU" sz="1400" b="0" dirty="0">
                          <a:effectLst/>
                        </a:rPr>
                        <a:t>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89/3,8%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34/1,4%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2/0,08</a:t>
                      </a:r>
                      <a:r>
                        <a:rPr lang="ru-RU" sz="1400" b="0" dirty="0">
                          <a:effectLst/>
                        </a:rPr>
                        <a:t>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89/3,9%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40/1,8%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1/0,4%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295054"/>
                  </a:ext>
                </a:extLst>
              </a:tr>
              <a:tr h="992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Заразные кожные в </a:t>
                      </a:r>
                      <a:r>
                        <a:rPr lang="ru-RU" sz="1400" b="0" dirty="0" err="1">
                          <a:effectLst/>
                        </a:rPr>
                        <a:t>т.ч</a:t>
                      </a:r>
                      <a:r>
                        <a:rPr lang="ru-RU" sz="1400" b="0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 Микозы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чесотка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26/1,0%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26/1,0%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-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61/2,5%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58/1,5%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3/0,1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31/1,3%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31/1,3%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-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40/2,3%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7/0,4%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4/0,2%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57/2,5%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4/0,2%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-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24/1,0%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2/0,08%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1/0,04%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14/0,6%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8/0,3%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400972"/>
                  </a:ext>
                </a:extLst>
              </a:tr>
              <a:tr h="695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Острые и хронические кожные заболевания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2306/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91,3%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2209/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89,8%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2202/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92,1%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1539/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89,2%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2091/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90,9%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2143/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90,8%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2124/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91,9%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994181"/>
                  </a:ext>
                </a:extLst>
              </a:tr>
              <a:tr h="794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Тяжелые дерматозы (грибовидный микоз, пузырчатка 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83/3,3%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75/3,0%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68/2,8%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57/3,3%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63/2,7%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65/2,8%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83/3,6%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096968"/>
                  </a:ext>
                </a:extLst>
              </a:tr>
              <a:tr h="179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ИТОГО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2526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2460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2390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1725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2300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2360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2310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30" marR="37930" marT="0" marB="0">
                    <a:solidFill>
                      <a:srgbClr val="9966FF">
                        <a:alpha val="7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25813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405313" y="1763713"/>
            <a:ext cx="6614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88871" y="225631"/>
            <a:ext cx="6841177" cy="5818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 </a:t>
            </a:r>
            <a:r>
              <a:rPr lang="ru-RU" sz="2200" b="1" dirty="0"/>
              <a:t>Структура госпитализации в стационар  по нозологиям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75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70375" y="365125"/>
            <a:ext cx="7921625" cy="118903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ДОЛЯ ЗАРАЗНЫХ КОЖНЫХ ЗАБОЛЕВАНИЙ </a:t>
            </a:r>
            <a:br>
              <a:rPr lang="ru-RU" sz="1800" b="1" dirty="0" smtClean="0"/>
            </a:br>
            <a:r>
              <a:rPr lang="ru-RU" sz="1800" b="1" dirty="0" smtClean="0"/>
              <a:t>В СТРУКТУРЕ ГОСПИТАЛИЗИРОВАННЫХ</a:t>
            </a:r>
            <a:endParaRPr lang="ru-RU" sz="18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89987" y="2045110"/>
            <a:ext cx="679527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91317118"/>
              </p:ext>
            </p:extLst>
          </p:nvPr>
        </p:nvGraphicFramePr>
        <p:xfrm>
          <a:off x="4689987" y="2045110"/>
          <a:ext cx="6253316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89987" y="5712235"/>
            <a:ext cx="679527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5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72878"/>
              </p:ext>
            </p:extLst>
          </p:nvPr>
        </p:nvGraphicFramePr>
        <p:xfrm>
          <a:off x="4555973" y="1710046"/>
          <a:ext cx="7093722" cy="4429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77">
                  <a:extLst>
                    <a:ext uri="{9D8B030D-6E8A-4147-A177-3AD203B41FA5}">
                      <a16:colId xmlns:a16="http://schemas.microsoft.com/office/drawing/2014/main" val="4072651595"/>
                    </a:ext>
                  </a:extLst>
                </a:gridCol>
                <a:gridCol w="2394347">
                  <a:extLst>
                    <a:ext uri="{9D8B030D-6E8A-4147-A177-3AD203B41FA5}">
                      <a16:colId xmlns:a16="http://schemas.microsoft.com/office/drawing/2014/main" val="3179873517"/>
                    </a:ext>
                  </a:extLst>
                </a:gridCol>
                <a:gridCol w="2395098">
                  <a:extLst>
                    <a:ext uri="{9D8B030D-6E8A-4147-A177-3AD203B41FA5}">
                      <a16:colId xmlns:a16="http://schemas.microsoft.com/office/drawing/2014/main" val="256319612"/>
                    </a:ext>
                  </a:extLst>
                </a:gridCol>
              </a:tblGrid>
              <a:tr h="221474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Всего дерматологических коек дневного пребывания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924103"/>
                  </a:ext>
                </a:extLst>
              </a:tr>
              <a:tr h="22147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Тамбов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Мичуринск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Моршанск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27683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40705" y="707339"/>
            <a:ext cx="34595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Стационарозамещение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09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598689"/>
              </p:ext>
            </p:extLst>
          </p:nvPr>
        </p:nvGraphicFramePr>
        <p:xfrm>
          <a:off x="3126660" y="750680"/>
          <a:ext cx="8867421" cy="61043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06582">
                  <a:extLst>
                    <a:ext uri="{9D8B030D-6E8A-4147-A177-3AD203B41FA5}">
                      <a16:colId xmlns:a16="http://schemas.microsoft.com/office/drawing/2014/main" val="1628134128"/>
                    </a:ext>
                  </a:extLst>
                </a:gridCol>
                <a:gridCol w="969719">
                  <a:extLst>
                    <a:ext uri="{9D8B030D-6E8A-4147-A177-3AD203B41FA5}">
                      <a16:colId xmlns:a16="http://schemas.microsoft.com/office/drawing/2014/main" val="1694480096"/>
                    </a:ext>
                  </a:extLst>
                </a:gridCol>
                <a:gridCol w="1042372">
                  <a:extLst>
                    <a:ext uri="{9D8B030D-6E8A-4147-A177-3AD203B41FA5}">
                      <a16:colId xmlns:a16="http://schemas.microsoft.com/office/drawing/2014/main" val="270639224"/>
                    </a:ext>
                  </a:extLst>
                </a:gridCol>
                <a:gridCol w="1115024">
                  <a:extLst>
                    <a:ext uri="{9D8B030D-6E8A-4147-A177-3AD203B41FA5}">
                      <a16:colId xmlns:a16="http://schemas.microsoft.com/office/drawing/2014/main" val="2899266956"/>
                    </a:ext>
                  </a:extLst>
                </a:gridCol>
                <a:gridCol w="1068372">
                  <a:extLst>
                    <a:ext uri="{9D8B030D-6E8A-4147-A177-3AD203B41FA5}">
                      <a16:colId xmlns:a16="http://schemas.microsoft.com/office/drawing/2014/main" val="3169745683"/>
                    </a:ext>
                  </a:extLst>
                </a:gridCol>
                <a:gridCol w="1042372">
                  <a:extLst>
                    <a:ext uri="{9D8B030D-6E8A-4147-A177-3AD203B41FA5}">
                      <a16:colId xmlns:a16="http://schemas.microsoft.com/office/drawing/2014/main" val="893144223"/>
                    </a:ext>
                  </a:extLst>
                </a:gridCol>
                <a:gridCol w="1061490">
                  <a:extLst>
                    <a:ext uri="{9D8B030D-6E8A-4147-A177-3AD203B41FA5}">
                      <a16:colId xmlns:a16="http://schemas.microsoft.com/office/drawing/2014/main" val="3469081614"/>
                    </a:ext>
                  </a:extLst>
                </a:gridCol>
                <a:gridCol w="1061490">
                  <a:extLst>
                    <a:ext uri="{9D8B030D-6E8A-4147-A177-3AD203B41FA5}">
                      <a16:colId xmlns:a16="http://schemas.microsoft.com/office/drawing/2014/main" val="900147358"/>
                    </a:ext>
                  </a:extLst>
                </a:gridCol>
              </a:tblGrid>
              <a:tr h="237065"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показатели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502568"/>
                  </a:ext>
                </a:extLst>
              </a:tr>
              <a:tr h="237065"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Число коек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137261"/>
                  </a:ext>
                </a:extLst>
              </a:tr>
              <a:tr h="948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Общее число пролеченных больных</a:t>
                      </a:r>
                    </a:p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План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1225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1197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102,1%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1172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1197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102,1%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1172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648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55,3%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1172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1189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101,5%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1172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1194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101,9%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1172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1197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100,3%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91962"/>
                  </a:ext>
                </a:extLst>
              </a:tr>
              <a:tr h="740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Число </a:t>
                      </a:r>
                      <a:r>
                        <a:rPr lang="ru-RU" sz="1400" dirty="0" err="1">
                          <a:effectLst/>
                        </a:rPr>
                        <a:t>пациенто</a:t>
                      </a:r>
                      <a:r>
                        <a:rPr lang="en-US" sz="1400" dirty="0">
                          <a:effectLst/>
                        </a:rPr>
                        <a:t>-</a:t>
                      </a:r>
                      <a:r>
                        <a:rPr lang="ru-RU" sz="1400" dirty="0">
                          <a:effectLst/>
                        </a:rPr>
                        <a:t>дней</a:t>
                      </a:r>
                    </a:p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План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13280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13280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12948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12892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13280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103,0%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12892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7048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54,9%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12892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13161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102,1%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12892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13476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104,5%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12892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13411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603985"/>
                  </a:ext>
                </a:extLst>
              </a:tr>
              <a:tr h="711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Работа койки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План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332,0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332,0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332,0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332,0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332,0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332,0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280,0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84,3%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332,0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329,0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99,1%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332,0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332,0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332,0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335,3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332,0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500488"/>
                  </a:ext>
                </a:extLst>
              </a:tr>
              <a:tr h="711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Оборот койки</a:t>
                      </a:r>
                    </a:p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факт</a:t>
                      </a:r>
                    </a:p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план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30,6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29,9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29,9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25,9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29,7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29,85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29,9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985713"/>
                  </a:ext>
                </a:extLst>
              </a:tr>
              <a:tr h="711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Длительность пребывания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план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10,8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11.0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10,8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11.0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11,1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11,0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11,1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11,1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505210"/>
                  </a:ext>
                </a:extLst>
              </a:tr>
              <a:tr h="946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Число пролеченных сельских жителей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340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27,8%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249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20,8%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306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25,6%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158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24,4%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288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27,2%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25,1%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217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583765"/>
                  </a:ext>
                </a:extLst>
              </a:tr>
              <a:tr h="711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Число пролеченных детей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117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9,6%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95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7,9%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93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7,8%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58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71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70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5,9%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6,3%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50" marR="4335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39331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6970" y="365126"/>
            <a:ext cx="8039596" cy="573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/>
              <a:t>Сравнительные показатели деятельности стационаров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дневного пребывания  ГБУЗ «ТОКВКД»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6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6358" y="365125"/>
            <a:ext cx="7387442" cy="13924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Число пациентов, </a:t>
            </a:r>
            <a:br>
              <a:rPr lang="ru-RU" sz="2800" b="1" dirty="0" smtClean="0"/>
            </a:br>
            <a:r>
              <a:rPr lang="ru-RU" sz="2800" b="1" dirty="0" smtClean="0"/>
              <a:t>получивших физиотерапевтическое лечение</a:t>
            </a:r>
            <a:endParaRPr lang="ru-RU" sz="28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96393133"/>
              </p:ext>
            </p:extLst>
          </p:nvPr>
        </p:nvGraphicFramePr>
        <p:xfrm>
          <a:off x="3764477" y="2295524"/>
          <a:ext cx="7589323" cy="376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16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3864" y="365125"/>
            <a:ext cx="7149935" cy="101241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Распределение  город/село</a:t>
            </a:r>
            <a:endParaRPr lang="ru-RU" sz="24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89117711"/>
              </p:ext>
            </p:extLst>
          </p:nvPr>
        </p:nvGraphicFramePr>
        <p:xfrm>
          <a:off x="4520477" y="1377538"/>
          <a:ext cx="6833322" cy="460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945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404088"/>
              </p:ext>
            </p:extLst>
          </p:nvPr>
        </p:nvGraphicFramePr>
        <p:xfrm>
          <a:off x="3455718" y="1270660"/>
          <a:ext cx="8455234" cy="5031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7301">
                  <a:extLst>
                    <a:ext uri="{9D8B030D-6E8A-4147-A177-3AD203B41FA5}">
                      <a16:colId xmlns:a16="http://schemas.microsoft.com/office/drawing/2014/main" val="3773982078"/>
                    </a:ext>
                  </a:extLst>
                </a:gridCol>
                <a:gridCol w="1317301">
                  <a:extLst>
                    <a:ext uri="{9D8B030D-6E8A-4147-A177-3AD203B41FA5}">
                      <a16:colId xmlns:a16="http://schemas.microsoft.com/office/drawing/2014/main" val="3533698116"/>
                    </a:ext>
                  </a:extLst>
                </a:gridCol>
                <a:gridCol w="1184550">
                  <a:extLst>
                    <a:ext uri="{9D8B030D-6E8A-4147-A177-3AD203B41FA5}">
                      <a16:colId xmlns:a16="http://schemas.microsoft.com/office/drawing/2014/main" val="1194895239"/>
                    </a:ext>
                  </a:extLst>
                </a:gridCol>
                <a:gridCol w="1133491">
                  <a:extLst>
                    <a:ext uri="{9D8B030D-6E8A-4147-A177-3AD203B41FA5}">
                      <a16:colId xmlns:a16="http://schemas.microsoft.com/office/drawing/2014/main" val="2252715744"/>
                    </a:ext>
                  </a:extLst>
                </a:gridCol>
                <a:gridCol w="1133491">
                  <a:extLst>
                    <a:ext uri="{9D8B030D-6E8A-4147-A177-3AD203B41FA5}">
                      <a16:colId xmlns:a16="http://schemas.microsoft.com/office/drawing/2014/main" val="2872139736"/>
                    </a:ext>
                  </a:extLst>
                </a:gridCol>
                <a:gridCol w="1184550">
                  <a:extLst>
                    <a:ext uri="{9D8B030D-6E8A-4147-A177-3AD203B41FA5}">
                      <a16:colId xmlns:a16="http://schemas.microsoft.com/office/drawing/2014/main" val="4220343750"/>
                    </a:ext>
                  </a:extLst>
                </a:gridCol>
                <a:gridCol w="1184550">
                  <a:extLst>
                    <a:ext uri="{9D8B030D-6E8A-4147-A177-3AD203B41FA5}">
                      <a16:colId xmlns:a16="http://schemas.microsoft.com/office/drawing/2014/main" val="4002401275"/>
                    </a:ext>
                  </a:extLst>
                </a:gridCol>
              </a:tblGrid>
              <a:tr h="333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103274"/>
                  </a:ext>
                </a:extLst>
              </a:tr>
              <a:tr h="951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Аппарат "Дермалайт-1000"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96 чел.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1006 процедур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96 чел.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1004 процедур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55 чел.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506 процедур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61 чел. 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514 процедур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207 чел.</a:t>
                      </a:r>
                      <a:endParaRPr lang="ru-RU" sz="12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1859 процедур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352 </a:t>
                      </a:r>
                      <a:r>
                        <a:rPr lang="ru-RU" sz="140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3149 процедур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112486"/>
                  </a:ext>
                </a:extLst>
              </a:tr>
              <a:tr h="100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Аппарат УФ-А-1 «Солис»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11 чел.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88 процедур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 чел.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64 процедуры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29 чел.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221 процедура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49 чел. 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313 процедур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80 чел.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580 процедур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чел.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268 человек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9074"/>
                  </a:ext>
                </a:extLst>
              </a:tr>
              <a:tr h="1507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Аппарат магнито-ик-лазерный «Милта-Ф-8-01» 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9 чел.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85 процедур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 чел.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56 процедур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25 чел.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233 процедуры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21 чел.  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141 процедура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68 чел.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553 процедуры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чел.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386 процедур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193498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Лазурит-</a:t>
                      </a:r>
                      <a:r>
                        <a:rPr lang="ru-RU" sz="14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акне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чел.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 процедур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277694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Kernel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KN-4006 B1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процедур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402412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16332" y="537696"/>
            <a:ext cx="80277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Распределение количества процедур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по видам физиотерапевтического лечения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32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8227" y="163498"/>
            <a:ext cx="7565571" cy="72740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Распределение по нозологиям</a:t>
            </a:r>
            <a:endParaRPr lang="ru-RU" sz="2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813365"/>
              </p:ext>
            </p:extLst>
          </p:nvPr>
        </p:nvGraphicFramePr>
        <p:xfrm>
          <a:off x="3039652" y="890903"/>
          <a:ext cx="9062722" cy="5862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8168">
                  <a:extLst>
                    <a:ext uri="{9D8B030D-6E8A-4147-A177-3AD203B41FA5}">
                      <a16:colId xmlns:a16="http://schemas.microsoft.com/office/drawing/2014/main" val="2984048693"/>
                    </a:ext>
                  </a:extLst>
                </a:gridCol>
                <a:gridCol w="490656">
                  <a:extLst>
                    <a:ext uri="{9D8B030D-6E8A-4147-A177-3AD203B41FA5}">
                      <a16:colId xmlns:a16="http://schemas.microsoft.com/office/drawing/2014/main" val="2804896413"/>
                    </a:ext>
                  </a:extLst>
                </a:gridCol>
                <a:gridCol w="589936">
                  <a:extLst>
                    <a:ext uri="{9D8B030D-6E8A-4147-A177-3AD203B41FA5}">
                      <a16:colId xmlns:a16="http://schemas.microsoft.com/office/drawing/2014/main" val="799165791"/>
                    </a:ext>
                  </a:extLst>
                </a:gridCol>
                <a:gridCol w="511277">
                  <a:extLst>
                    <a:ext uri="{9D8B030D-6E8A-4147-A177-3AD203B41FA5}">
                      <a16:colId xmlns:a16="http://schemas.microsoft.com/office/drawing/2014/main" val="2058715832"/>
                    </a:ext>
                  </a:extLst>
                </a:gridCol>
                <a:gridCol w="658762">
                  <a:extLst>
                    <a:ext uri="{9D8B030D-6E8A-4147-A177-3AD203B41FA5}">
                      <a16:colId xmlns:a16="http://schemas.microsoft.com/office/drawing/2014/main" val="3162327877"/>
                    </a:ext>
                  </a:extLst>
                </a:gridCol>
                <a:gridCol w="501445">
                  <a:extLst>
                    <a:ext uri="{9D8B030D-6E8A-4147-A177-3AD203B41FA5}">
                      <a16:colId xmlns:a16="http://schemas.microsoft.com/office/drawing/2014/main" val="2311419562"/>
                    </a:ext>
                  </a:extLst>
                </a:gridCol>
                <a:gridCol w="658761">
                  <a:extLst>
                    <a:ext uri="{9D8B030D-6E8A-4147-A177-3AD203B41FA5}">
                      <a16:colId xmlns:a16="http://schemas.microsoft.com/office/drawing/2014/main" val="165927936"/>
                    </a:ext>
                  </a:extLst>
                </a:gridCol>
                <a:gridCol w="570271">
                  <a:extLst>
                    <a:ext uri="{9D8B030D-6E8A-4147-A177-3AD203B41FA5}">
                      <a16:colId xmlns:a16="http://schemas.microsoft.com/office/drawing/2014/main" val="1579291312"/>
                    </a:ext>
                  </a:extLst>
                </a:gridCol>
                <a:gridCol w="658761">
                  <a:extLst>
                    <a:ext uri="{9D8B030D-6E8A-4147-A177-3AD203B41FA5}">
                      <a16:colId xmlns:a16="http://schemas.microsoft.com/office/drawing/2014/main" val="3080691035"/>
                    </a:ext>
                  </a:extLst>
                </a:gridCol>
                <a:gridCol w="511278">
                  <a:extLst>
                    <a:ext uri="{9D8B030D-6E8A-4147-A177-3AD203B41FA5}">
                      <a16:colId xmlns:a16="http://schemas.microsoft.com/office/drawing/2014/main" val="1645458395"/>
                    </a:ext>
                  </a:extLst>
                </a:gridCol>
                <a:gridCol w="884903">
                  <a:extLst>
                    <a:ext uri="{9D8B030D-6E8A-4147-A177-3AD203B41FA5}">
                      <a16:colId xmlns:a16="http://schemas.microsoft.com/office/drawing/2014/main" val="414035866"/>
                    </a:ext>
                  </a:extLst>
                </a:gridCol>
                <a:gridCol w="889252">
                  <a:extLst>
                    <a:ext uri="{9D8B030D-6E8A-4147-A177-3AD203B41FA5}">
                      <a16:colId xmlns:a16="http://schemas.microsoft.com/office/drawing/2014/main" val="4181927194"/>
                    </a:ext>
                  </a:extLst>
                </a:gridCol>
                <a:gridCol w="889252">
                  <a:extLst>
                    <a:ext uri="{9D8B030D-6E8A-4147-A177-3AD203B41FA5}">
                      <a16:colId xmlns:a16="http://schemas.microsoft.com/office/drawing/2014/main" val="4108299335"/>
                    </a:ext>
                  </a:extLst>
                </a:gridCol>
              </a:tblGrid>
              <a:tr h="26022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Нозология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2018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2019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2020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2021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2022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455089"/>
                  </a:ext>
                </a:extLst>
              </a:tr>
              <a:tr h="230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effectLst/>
                          <a:latin typeface="+mn-lt"/>
                        </a:rPr>
                        <a:t>Абс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%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Абс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%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Абс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%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Абс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%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effectLst/>
                          <a:latin typeface="+mn-lt"/>
                        </a:rPr>
                        <a:t>Абс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%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effectLst/>
                          <a:latin typeface="+mn-lt"/>
                        </a:rPr>
                        <a:t>Абс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%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329744"/>
                  </a:ext>
                </a:extLst>
              </a:tr>
              <a:tr h="2307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+mn-lt"/>
                        </a:rPr>
                        <a:t>Псориаз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95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81,9%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96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88,0%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84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77,0%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114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87,04%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272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76,6%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69,7%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359278"/>
                  </a:ext>
                </a:extLst>
              </a:tr>
              <a:tr h="2307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Склеродермия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5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4,3%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5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4,5%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15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13,8%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2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1,53%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24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6,76%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5,8%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948799"/>
                  </a:ext>
                </a:extLst>
              </a:tr>
              <a:tr h="3590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err="1">
                          <a:effectLst/>
                          <a:latin typeface="+mn-lt"/>
                        </a:rPr>
                        <a:t>Атопический</a:t>
                      </a:r>
                      <a:r>
                        <a:rPr lang="ru-RU" sz="1000" b="1" dirty="0">
                          <a:effectLst/>
                          <a:latin typeface="+mn-lt"/>
                        </a:rPr>
                        <a:t> дерматит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2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1,7%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0,9%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2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1,8%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0,76%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19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5,35%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186670"/>
                  </a:ext>
                </a:extLst>
              </a:tr>
              <a:tr h="4730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Красный плоский лишай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1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0,9%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2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1,8%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10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2,8%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3,9%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01361"/>
                  </a:ext>
                </a:extLst>
              </a:tr>
              <a:tr h="2307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+mn-lt"/>
                        </a:rPr>
                        <a:t>Витилиго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9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7,8%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3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2,8%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5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4,6%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7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5,34%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10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2,8%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1,9%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013574"/>
                  </a:ext>
                </a:extLst>
              </a:tr>
              <a:tr h="2307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Себорейный дерматит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_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4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1,12%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1,1%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069662"/>
                  </a:ext>
                </a:extLst>
              </a:tr>
              <a:tr h="2307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Монетовидная экзема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2,9%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554227"/>
                  </a:ext>
                </a:extLst>
              </a:tr>
              <a:tr h="3706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Нейродермит диффузный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_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3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0,845%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310038"/>
                  </a:ext>
                </a:extLst>
              </a:tr>
              <a:tr h="2690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+mn-lt"/>
                        </a:rPr>
                        <a:t>Парапсориаз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_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3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0,845%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271316"/>
                  </a:ext>
                </a:extLst>
              </a:tr>
              <a:tr h="2913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Кольцевидная гранулема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_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0,9%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2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0,56%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0,6%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351080"/>
                  </a:ext>
                </a:extLst>
              </a:tr>
              <a:tr h="2307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Кератоз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_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2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0,56%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629646"/>
                  </a:ext>
                </a:extLst>
              </a:tr>
              <a:tr h="2816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  <a:latin typeface="+mn-lt"/>
                        </a:rPr>
                        <a:t>Папулосквамозные изменения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_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_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0,56%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25819"/>
                  </a:ext>
                </a:extLst>
              </a:tr>
              <a:tr h="3355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Инфекционный дерматит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_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_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_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_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_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1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0,56%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172589"/>
                  </a:ext>
                </a:extLst>
              </a:tr>
              <a:tr h="2307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err="1">
                          <a:effectLst/>
                          <a:latin typeface="+mn-lt"/>
                        </a:rPr>
                        <a:t>Розацея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+mn-lt"/>
                        </a:rPr>
                        <a:t>_</a:t>
                      </a:r>
                      <a:endParaRPr lang="ru-RU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_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1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0,56%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0,6%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994958"/>
                  </a:ext>
                </a:extLst>
              </a:tr>
              <a:tr h="2307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Угри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84558"/>
                  </a:ext>
                </a:extLst>
              </a:tr>
              <a:tr h="2307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Дерм. </a:t>
                      </a:r>
                      <a:r>
                        <a:rPr lang="ru-RU" sz="1200" b="1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Неуточн</a:t>
                      </a: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0,9%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488525"/>
                  </a:ext>
                </a:extLst>
              </a:tr>
              <a:tr h="2307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Почесуха</a:t>
                      </a:r>
                      <a:r>
                        <a:rPr lang="ru-RU" sz="1200" b="1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узл</a:t>
                      </a:r>
                      <a:r>
                        <a:rPr lang="ru-RU" sz="1200" b="1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0,6%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635499"/>
                  </a:ext>
                </a:extLst>
              </a:tr>
              <a:tr h="2307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Почесуха др.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0,6%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449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8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1058" y="365125"/>
            <a:ext cx="7312742" cy="132556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ОХВАТ ФИЗИОТЕРАПЕВТИЧЕСКИМ ЛЕЧЕНИЕМ БОЛЬНЫХ ПСОРИАЗОМ</a:t>
            </a:r>
            <a:endParaRPr lang="ru-RU" sz="1800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54777065"/>
              </p:ext>
            </p:extLst>
          </p:nvPr>
        </p:nvGraphicFramePr>
        <p:xfrm>
          <a:off x="4041058" y="1690688"/>
          <a:ext cx="6990736" cy="4252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955458" y="6154686"/>
            <a:ext cx="639834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71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6971" y="281998"/>
            <a:ext cx="8266216" cy="79865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Охват </a:t>
            </a:r>
            <a:r>
              <a:rPr lang="ru-RU" sz="2400" b="1" dirty="0" err="1"/>
              <a:t>физиолечением</a:t>
            </a:r>
            <a:r>
              <a:rPr lang="ru-RU" sz="2400" b="1" dirty="0"/>
              <a:t> стационарных больных</a:t>
            </a:r>
            <a:r>
              <a:rPr lang="ru-RU" sz="2400" dirty="0"/>
              <a:t>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91420424"/>
              </p:ext>
            </p:extLst>
          </p:nvPr>
        </p:nvGraphicFramePr>
        <p:xfrm>
          <a:off x="4172197" y="1805048"/>
          <a:ext cx="7358744" cy="4405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511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9045" y="233637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 отчетном году была введена в штатное расписание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должность медицинского психолога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кабинета медико-психологического консультирования и принят специалист с высшим немедицинским образованием по направлению «клиническая психология».</a:t>
            </a:r>
          </a:p>
        </p:txBody>
      </p:sp>
    </p:spTree>
    <p:extLst>
      <p:ext uri="{BB962C8B-B14F-4D97-AF65-F5344CB8AC3E}">
        <p14:creationId xmlns:p14="http://schemas.microsoft.com/office/powerpoint/2010/main" val="85919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071" y="499706"/>
            <a:ext cx="7853516" cy="117854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Деятельность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клинико-диагностической лаборатории </a:t>
            </a:r>
            <a:r>
              <a:rPr lang="ru-RU" sz="3200" b="1" dirty="0" smtClean="0"/>
              <a:t>(всего исследований)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975122" y="2182762"/>
            <a:ext cx="6168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69856712"/>
              </p:ext>
            </p:extLst>
          </p:nvPr>
        </p:nvGraphicFramePr>
        <p:xfrm>
          <a:off x="4975121" y="2182762"/>
          <a:ext cx="6168501" cy="3647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975122" y="5326012"/>
            <a:ext cx="6168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9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496" y="365126"/>
            <a:ext cx="6924304" cy="65615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Лабораторные исследований в разрезе отделений</a:t>
            </a:r>
            <a:endParaRPr lang="ru-RU" sz="2400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4906444"/>
              </p:ext>
            </p:extLst>
          </p:nvPr>
        </p:nvGraphicFramePr>
        <p:xfrm>
          <a:off x="3277590" y="1270660"/>
          <a:ext cx="8573984" cy="5106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48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475859"/>
              </p:ext>
            </p:extLst>
          </p:nvPr>
        </p:nvGraphicFramePr>
        <p:xfrm>
          <a:off x="2605546" y="1055076"/>
          <a:ext cx="9344783" cy="5463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0899">
                  <a:extLst>
                    <a:ext uri="{9D8B030D-6E8A-4147-A177-3AD203B41FA5}">
                      <a16:colId xmlns:a16="http://schemas.microsoft.com/office/drawing/2014/main" val="1858799501"/>
                    </a:ext>
                  </a:extLst>
                </a:gridCol>
                <a:gridCol w="1123291">
                  <a:extLst>
                    <a:ext uri="{9D8B030D-6E8A-4147-A177-3AD203B41FA5}">
                      <a16:colId xmlns:a16="http://schemas.microsoft.com/office/drawing/2014/main" val="508552222"/>
                    </a:ext>
                  </a:extLst>
                </a:gridCol>
                <a:gridCol w="913170">
                  <a:extLst>
                    <a:ext uri="{9D8B030D-6E8A-4147-A177-3AD203B41FA5}">
                      <a16:colId xmlns:a16="http://schemas.microsoft.com/office/drawing/2014/main" val="308117475"/>
                    </a:ext>
                  </a:extLst>
                </a:gridCol>
                <a:gridCol w="826684">
                  <a:extLst>
                    <a:ext uri="{9D8B030D-6E8A-4147-A177-3AD203B41FA5}">
                      <a16:colId xmlns:a16="http://schemas.microsoft.com/office/drawing/2014/main" val="1538090344"/>
                    </a:ext>
                  </a:extLst>
                </a:gridCol>
                <a:gridCol w="840681">
                  <a:extLst>
                    <a:ext uri="{9D8B030D-6E8A-4147-A177-3AD203B41FA5}">
                      <a16:colId xmlns:a16="http://schemas.microsoft.com/office/drawing/2014/main" val="3505461142"/>
                    </a:ext>
                  </a:extLst>
                </a:gridCol>
                <a:gridCol w="723549">
                  <a:extLst>
                    <a:ext uri="{9D8B030D-6E8A-4147-A177-3AD203B41FA5}">
                      <a16:colId xmlns:a16="http://schemas.microsoft.com/office/drawing/2014/main" val="1107816540"/>
                    </a:ext>
                  </a:extLst>
                </a:gridCol>
                <a:gridCol w="845011">
                  <a:extLst>
                    <a:ext uri="{9D8B030D-6E8A-4147-A177-3AD203B41FA5}">
                      <a16:colId xmlns:a16="http://schemas.microsoft.com/office/drawing/2014/main" val="331565213"/>
                    </a:ext>
                  </a:extLst>
                </a:gridCol>
                <a:gridCol w="694751">
                  <a:extLst>
                    <a:ext uri="{9D8B030D-6E8A-4147-A177-3AD203B41FA5}">
                      <a16:colId xmlns:a16="http://schemas.microsoft.com/office/drawing/2014/main" val="2598528497"/>
                    </a:ext>
                  </a:extLst>
                </a:gridCol>
                <a:gridCol w="803379">
                  <a:extLst>
                    <a:ext uri="{9D8B030D-6E8A-4147-A177-3AD203B41FA5}">
                      <a16:colId xmlns:a16="http://schemas.microsoft.com/office/drawing/2014/main" val="3369023212"/>
                    </a:ext>
                  </a:extLst>
                </a:gridCol>
                <a:gridCol w="826684">
                  <a:extLst>
                    <a:ext uri="{9D8B030D-6E8A-4147-A177-3AD203B41FA5}">
                      <a16:colId xmlns:a16="http://schemas.microsoft.com/office/drawing/2014/main" val="1137086526"/>
                    </a:ext>
                  </a:extLst>
                </a:gridCol>
                <a:gridCol w="826684">
                  <a:extLst>
                    <a:ext uri="{9D8B030D-6E8A-4147-A177-3AD203B41FA5}">
                      <a16:colId xmlns:a16="http://schemas.microsoft.com/office/drawing/2014/main" val="1253846726"/>
                    </a:ext>
                  </a:extLst>
                </a:gridCol>
              </a:tblGrid>
              <a:tr h="1225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Вид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исследования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Динамика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2019-2020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Динамика 2020-2021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2022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Динамика 2021-2022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2023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Динамика 2022-2023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Динамика 2019-2023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5503975"/>
                  </a:ext>
                </a:extLst>
              </a:tr>
              <a:tr h="602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>
                          <a:effectLst/>
                        </a:rPr>
                        <a:t>302 660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>
                          <a:effectLst/>
                        </a:rPr>
                        <a:t>209 918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</a:t>
                      </a:r>
                      <a:r>
                        <a:rPr lang="ru-RU" sz="1400" dirty="0">
                          <a:effectLst/>
                        </a:rPr>
                        <a:t>30,6%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>
                          <a:effectLst/>
                        </a:rPr>
                        <a:t>207 969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>
                          <a:effectLst/>
                        </a:rPr>
                        <a:t>-0,9%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>
                          <a:effectLst/>
                        </a:rPr>
                        <a:t>202 596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>
                          <a:effectLst/>
                        </a:rPr>
                        <a:t>-2,6%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204</a:t>
                      </a:r>
                      <a:r>
                        <a:rPr lang="ru-RU" sz="1400" dirty="0">
                          <a:effectLst/>
                        </a:rPr>
                        <a:t> 608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+</a:t>
                      </a:r>
                      <a:r>
                        <a:rPr lang="ru-RU" sz="1400" dirty="0">
                          <a:effectLst/>
                        </a:rPr>
                        <a:t>1,0%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</a:t>
                      </a:r>
                      <a:r>
                        <a:rPr lang="ru-RU" sz="1400" dirty="0">
                          <a:effectLst/>
                        </a:rPr>
                        <a:t>32,4%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719602"/>
                  </a:ext>
                </a:extLst>
              </a:tr>
              <a:tr h="913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Химико –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микроско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пических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>
                          <a:effectLst/>
                        </a:rPr>
                        <a:t>145 741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>
                          <a:effectLst/>
                        </a:rPr>
                        <a:t>115 263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-</a:t>
                      </a:r>
                      <a:r>
                        <a:rPr lang="ru-RU" sz="1400" dirty="0">
                          <a:effectLst/>
                        </a:rPr>
                        <a:t>25,5%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>
                          <a:effectLst/>
                        </a:rPr>
                        <a:t>115 781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>
                          <a:effectLst/>
                        </a:rPr>
                        <a:t>+0,5%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>
                          <a:effectLst/>
                        </a:rPr>
                        <a:t>115 284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>
                          <a:effectLst/>
                        </a:rPr>
                        <a:t>-0,4%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113 </a:t>
                      </a:r>
                      <a:r>
                        <a:rPr lang="ru-RU" sz="1400" dirty="0">
                          <a:effectLst/>
                        </a:rPr>
                        <a:t>138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</a:t>
                      </a:r>
                      <a:r>
                        <a:rPr lang="ru-RU" sz="1400" dirty="0">
                          <a:effectLst/>
                        </a:rPr>
                        <a:t>1,9%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-</a:t>
                      </a:r>
                      <a:r>
                        <a:rPr lang="ru-RU" sz="1400" dirty="0">
                          <a:effectLst/>
                        </a:rPr>
                        <a:t>22,4%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425028"/>
                  </a:ext>
                </a:extLst>
              </a:tr>
              <a:tr h="913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Гематоло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гических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>
                          <a:effectLst/>
                        </a:rPr>
                        <a:t>41 030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>
                          <a:effectLst/>
                        </a:rPr>
                        <a:t>45 825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+</a:t>
                      </a:r>
                      <a:r>
                        <a:rPr lang="ru-RU" sz="1400" dirty="0">
                          <a:effectLst/>
                        </a:rPr>
                        <a:t>11,6%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>
                          <a:effectLst/>
                        </a:rPr>
                        <a:t>45 322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>
                          <a:effectLst/>
                        </a:rPr>
                        <a:t>-1,1%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>
                          <a:effectLst/>
                        </a:rPr>
                        <a:t>39 880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>
                          <a:effectLst/>
                        </a:rPr>
                        <a:t>-12,0%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45 </a:t>
                      </a:r>
                      <a:r>
                        <a:rPr lang="ru-RU" sz="1400" dirty="0">
                          <a:effectLst/>
                        </a:rPr>
                        <a:t>450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+</a:t>
                      </a:r>
                      <a:r>
                        <a:rPr lang="ru-RU" sz="1400" dirty="0">
                          <a:effectLst/>
                        </a:rPr>
                        <a:t>13,9%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+</a:t>
                      </a:r>
                      <a:r>
                        <a:rPr lang="ru-RU" sz="1400" dirty="0">
                          <a:effectLst/>
                        </a:rPr>
                        <a:t>11,0%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8647745"/>
                  </a:ext>
                </a:extLst>
              </a:tr>
              <a:tr h="602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Цитоло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гических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>
                          <a:effectLst/>
                        </a:rPr>
                        <a:t>115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>
                          <a:effectLst/>
                        </a:rPr>
                        <a:t>290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+</a:t>
                      </a:r>
                      <a:r>
                        <a:rPr lang="ru-RU" sz="1400" dirty="0">
                          <a:effectLst/>
                        </a:rPr>
                        <a:t>152,1%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>
                          <a:effectLst/>
                        </a:rPr>
                        <a:t>266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>
                          <a:effectLst/>
                        </a:rPr>
                        <a:t>-8,3%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>
                          <a:effectLst/>
                        </a:rPr>
                        <a:t>320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>
                          <a:effectLst/>
                        </a:rPr>
                        <a:t>+20,0%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385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+</a:t>
                      </a:r>
                      <a:r>
                        <a:rPr lang="ru-RU" sz="1400" dirty="0">
                          <a:effectLst/>
                        </a:rPr>
                        <a:t>20,3%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+</a:t>
                      </a:r>
                      <a:r>
                        <a:rPr lang="ru-RU" sz="1400" dirty="0">
                          <a:effectLst/>
                        </a:rPr>
                        <a:t>235%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1971111"/>
                  </a:ext>
                </a:extLst>
              </a:tr>
              <a:tr h="602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Иммуноло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гических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>
                          <a:effectLst/>
                        </a:rPr>
                        <a:t>95 279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>
                          <a:effectLst/>
                        </a:rPr>
                        <a:t>40 941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-</a:t>
                      </a:r>
                      <a:r>
                        <a:rPr lang="ru-RU" sz="1400" dirty="0">
                          <a:effectLst/>
                        </a:rPr>
                        <a:t>57,0%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>
                          <a:effectLst/>
                        </a:rPr>
                        <a:t>40 419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>
                          <a:effectLst/>
                        </a:rPr>
                        <a:t>-1,2%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>
                          <a:effectLst/>
                        </a:rPr>
                        <a:t>39 849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>
                          <a:effectLst/>
                        </a:rPr>
                        <a:t>-1,4%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39</a:t>
                      </a:r>
                      <a:r>
                        <a:rPr lang="ru-RU" sz="1400" dirty="0">
                          <a:effectLst/>
                        </a:rPr>
                        <a:t> 118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-</a:t>
                      </a:r>
                      <a:r>
                        <a:rPr lang="ru-RU" sz="1400" dirty="0">
                          <a:effectLst/>
                        </a:rPr>
                        <a:t>1,8%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-</a:t>
                      </a:r>
                      <a:r>
                        <a:rPr lang="ru-RU" sz="1400" dirty="0">
                          <a:effectLst/>
                        </a:rPr>
                        <a:t>58,9%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5783184"/>
                  </a:ext>
                </a:extLst>
              </a:tr>
              <a:tr h="602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Микробио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логических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>
                          <a:effectLst/>
                        </a:rPr>
                        <a:t>10 907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>
                          <a:effectLst/>
                        </a:rPr>
                        <a:t>4 606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-</a:t>
                      </a:r>
                      <a:r>
                        <a:rPr lang="ru-RU" sz="1400" dirty="0">
                          <a:effectLst/>
                        </a:rPr>
                        <a:t>57,8%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>
                          <a:effectLst/>
                        </a:rPr>
                        <a:t>3 281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>
                          <a:effectLst/>
                        </a:rPr>
                        <a:t>-18,7%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>
                          <a:effectLst/>
                        </a:rPr>
                        <a:t>2 669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>
                          <a:effectLst/>
                        </a:rPr>
                        <a:t>-18,6%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2</a:t>
                      </a:r>
                      <a:r>
                        <a:rPr lang="ru-RU" sz="1400" dirty="0">
                          <a:effectLst/>
                        </a:rPr>
                        <a:t> 483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-</a:t>
                      </a:r>
                      <a:r>
                        <a:rPr lang="ru-RU" sz="1400" dirty="0">
                          <a:effectLst/>
                        </a:rPr>
                        <a:t>6,9%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-</a:t>
                      </a:r>
                      <a:r>
                        <a:rPr lang="ru-RU" sz="1400" dirty="0">
                          <a:effectLst/>
                        </a:rPr>
                        <a:t>77,2%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1436501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050890" y="-6343"/>
            <a:ext cx="72233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Динамика исследований по видам</a:t>
            </a:r>
            <a:endParaRPr kumimoji="0" lang="ru-RU" alt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77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0104" y="365126"/>
            <a:ext cx="7553696" cy="12024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Динамика по видам исследований</a:t>
            </a:r>
            <a:endParaRPr lang="ru-RU" sz="24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59078137"/>
              </p:ext>
            </p:extLst>
          </p:nvPr>
        </p:nvGraphicFramePr>
        <p:xfrm>
          <a:off x="3800104" y="1353787"/>
          <a:ext cx="7885215" cy="5177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406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8260" y="365125"/>
            <a:ext cx="6425540" cy="54927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Серологический отдел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074841"/>
              </p:ext>
            </p:extLst>
          </p:nvPr>
        </p:nvGraphicFramePr>
        <p:xfrm>
          <a:off x="4025736" y="1721917"/>
          <a:ext cx="7647708" cy="42117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7352">
                  <a:extLst>
                    <a:ext uri="{9D8B030D-6E8A-4147-A177-3AD203B41FA5}">
                      <a16:colId xmlns:a16="http://schemas.microsoft.com/office/drawing/2014/main" val="2523006044"/>
                    </a:ext>
                  </a:extLst>
                </a:gridCol>
                <a:gridCol w="970799">
                  <a:extLst>
                    <a:ext uri="{9D8B030D-6E8A-4147-A177-3AD203B41FA5}">
                      <a16:colId xmlns:a16="http://schemas.microsoft.com/office/drawing/2014/main" val="3422471116"/>
                    </a:ext>
                  </a:extLst>
                </a:gridCol>
                <a:gridCol w="970799">
                  <a:extLst>
                    <a:ext uri="{9D8B030D-6E8A-4147-A177-3AD203B41FA5}">
                      <a16:colId xmlns:a16="http://schemas.microsoft.com/office/drawing/2014/main" val="1191329189"/>
                    </a:ext>
                  </a:extLst>
                </a:gridCol>
                <a:gridCol w="970799">
                  <a:extLst>
                    <a:ext uri="{9D8B030D-6E8A-4147-A177-3AD203B41FA5}">
                      <a16:colId xmlns:a16="http://schemas.microsoft.com/office/drawing/2014/main" val="726797259"/>
                    </a:ext>
                  </a:extLst>
                </a:gridCol>
                <a:gridCol w="970039">
                  <a:extLst>
                    <a:ext uri="{9D8B030D-6E8A-4147-A177-3AD203B41FA5}">
                      <a16:colId xmlns:a16="http://schemas.microsoft.com/office/drawing/2014/main" val="1346930487"/>
                    </a:ext>
                  </a:extLst>
                </a:gridCol>
                <a:gridCol w="858960">
                  <a:extLst>
                    <a:ext uri="{9D8B030D-6E8A-4147-A177-3AD203B41FA5}">
                      <a16:colId xmlns:a16="http://schemas.microsoft.com/office/drawing/2014/main" val="2420028525"/>
                    </a:ext>
                  </a:extLst>
                </a:gridCol>
                <a:gridCol w="858960">
                  <a:extLst>
                    <a:ext uri="{9D8B030D-6E8A-4147-A177-3AD203B41FA5}">
                      <a16:colId xmlns:a16="http://schemas.microsoft.com/office/drawing/2014/main" val="2564923144"/>
                    </a:ext>
                  </a:extLst>
                </a:gridCol>
              </a:tblGrid>
              <a:tr h="601683"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исследования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2018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200" dirty="0">
                          <a:effectLst/>
                        </a:rPr>
                        <a:t>2022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27486"/>
                  </a:ext>
                </a:extLst>
              </a:tr>
              <a:tr h="300842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МР на сифилис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22 768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17 113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18 332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18 317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17 409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18 998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824901"/>
                  </a:ext>
                </a:extLst>
              </a:tr>
              <a:tr h="300842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РИФ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8 769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5 855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5 790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 5 821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5 692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5 603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078699"/>
                  </a:ext>
                </a:extLst>
              </a:tr>
              <a:tr h="300842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ИФА на сифилис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25 935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20 828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13 933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13 920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15 234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12 964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806746"/>
                  </a:ext>
                </a:extLst>
              </a:tr>
              <a:tr h="300842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ИФА на хламидии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863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494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419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382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284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870988"/>
                  </a:ext>
                </a:extLst>
              </a:tr>
              <a:tr h="300842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ПИФ на хламидии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378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184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211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186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165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466981"/>
                  </a:ext>
                </a:extLst>
              </a:tr>
              <a:tr h="300842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ИФА на уреаплазмоз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411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376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251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188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202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017386"/>
                  </a:ext>
                </a:extLst>
              </a:tr>
              <a:tr h="300842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ИФА на микоплазмоз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601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291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276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229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193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330946"/>
                  </a:ext>
                </a:extLst>
              </a:tr>
              <a:tr h="300842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ИФА на </a:t>
                      </a:r>
                      <a:r>
                        <a:rPr lang="en-US" sz="1200">
                          <a:effectLst/>
                        </a:rPr>
                        <a:t>HBsAg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735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529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522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340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322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940620"/>
                  </a:ext>
                </a:extLst>
              </a:tr>
              <a:tr h="300842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ИФА на </a:t>
                      </a:r>
                      <a:r>
                        <a:rPr lang="en-US" sz="1200">
                          <a:effectLst/>
                        </a:rPr>
                        <a:t>HCV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811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564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508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325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320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490958"/>
                  </a:ext>
                </a:extLst>
              </a:tr>
              <a:tr h="300842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ИФА на токсоплазмоз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39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44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31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073626"/>
                  </a:ext>
                </a:extLst>
              </a:tr>
              <a:tr h="300842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ИФА на ВПГ-2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105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61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30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972102"/>
                  </a:ext>
                </a:extLst>
              </a:tr>
              <a:tr h="300842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 dirty="0">
                          <a:effectLst/>
                        </a:rPr>
                        <a:t>ИТОГО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61 460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46 441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40 941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40 419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39 849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818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453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30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0118" y="365126"/>
            <a:ext cx="6983681" cy="537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ДИНАМИКА</a:t>
            </a:r>
            <a:endParaRPr lang="ru-RU" sz="2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102899"/>
              </p:ext>
            </p:extLst>
          </p:nvPr>
        </p:nvGraphicFramePr>
        <p:xfrm>
          <a:off x="3693225" y="1425040"/>
          <a:ext cx="7660572" cy="4951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320">
                  <a:extLst>
                    <a:ext uri="{9D8B030D-6E8A-4147-A177-3AD203B41FA5}">
                      <a16:colId xmlns:a16="http://schemas.microsoft.com/office/drawing/2014/main" val="139218353"/>
                    </a:ext>
                  </a:extLst>
                </a:gridCol>
                <a:gridCol w="1207352">
                  <a:extLst>
                    <a:ext uri="{9D8B030D-6E8A-4147-A177-3AD203B41FA5}">
                      <a16:colId xmlns:a16="http://schemas.microsoft.com/office/drawing/2014/main" val="3809637063"/>
                    </a:ext>
                  </a:extLst>
                </a:gridCol>
                <a:gridCol w="1306123">
                  <a:extLst>
                    <a:ext uri="{9D8B030D-6E8A-4147-A177-3AD203B41FA5}">
                      <a16:colId xmlns:a16="http://schemas.microsoft.com/office/drawing/2014/main" val="4114111451"/>
                    </a:ext>
                  </a:extLst>
                </a:gridCol>
                <a:gridCol w="1242733">
                  <a:extLst>
                    <a:ext uri="{9D8B030D-6E8A-4147-A177-3AD203B41FA5}">
                      <a16:colId xmlns:a16="http://schemas.microsoft.com/office/drawing/2014/main" val="4215852221"/>
                    </a:ext>
                  </a:extLst>
                </a:gridCol>
                <a:gridCol w="1083522">
                  <a:extLst>
                    <a:ext uri="{9D8B030D-6E8A-4147-A177-3AD203B41FA5}">
                      <a16:colId xmlns:a16="http://schemas.microsoft.com/office/drawing/2014/main" val="623483067"/>
                    </a:ext>
                  </a:extLst>
                </a:gridCol>
                <a:gridCol w="1083522">
                  <a:extLst>
                    <a:ext uri="{9D8B030D-6E8A-4147-A177-3AD203B41FA5}">
                      <a16:colId xmlns:a16="http://schemas.microsoft.com/office/drawing/2014/main" val="2785295003"/>
                    </a:ext>
                  </a:extLst>
                </a:gridCol>
              </a:tblGrid>
              <a:tr h="535710"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исследования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2019-2020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2020-2021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2021-2022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2018-2022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2018-2023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662952"/>
                  </a:ext>
                </a:extLst>
              </a:tr>
              <a:tr h="267854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МР на сифилис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+7,1%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+0,5%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-4,6%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-23,5%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-17,4%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417607"/>
                  </a:ext>
                </a:extLst>
              </a:tr>
              <a:tr h="267854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РИФ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-1,1%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+0,5%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-2,3%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-35,1%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-36,7%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462963"/>
                  </a:ext>
                </a:extLst>
              </a:tr>
              <a:tr h="267854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ИФА на сифилис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-33,1%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+9,4%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-41,3%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-50%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202994"/>
                  </a:ext>
                </a:extLst>
              </a:tr>
              <a:tr h="267854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ИФА на хламидии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-15,2%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-8,9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-15,7%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-67,1%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-73,2%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919432"/>
                  </a:ext>
                </a:extLst>
              </a:tr>
              <a:tr h="267854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ПИФ на хламидии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+14,6%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-11,6%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-11,2%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-56,3%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-56,8%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872489"/>
                  </a:ext>
                </a:extLst>
              </a:tr>
              <a:tr h="535710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ИФА на уреаплазмоз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-33,2%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-25,1%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+7,4%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-50,9%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-49,8%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17313"/>
                  </a:ext>
                </a:extLst>
              </a:tr>
              <a:tr h="535710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ИФА на микоплазмоз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-5,1%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-17,1%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-15,7%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-67,9%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-66,8%-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12324"/>
                  </a:ext>
                </a:extLst>
              </a:tr>
              <a:tr h="267854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ИФА на </a:t>
                      </a:r>
                      <a:r>
                        <a:rPr lang="en-US" sz="1200">
                          <a:effectLst/>
                        </a:rPr>
                        <a:t>HBsAg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-8,1%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-34,8%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-5,3%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-56,2%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37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-69,1%</a:t>
                      </a:r>
                    </a:p>
                    <a:p>
                      <a:pPr algn="ctr">
                        <a:spcAft>
                          <a:spcPts val="1370"/>
                        </a:spcAft>
                      </a:pP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498485"/>
                  </a:ext>
                </a:extLst>
              </a:tr>
              <a:tr h="267854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ИФА на </a:t>
                      </a:r>
                      <a:r>
                        <a:rPr lang="en-US" sz="1200">
                          <a:effectLst/>
                        </a:rPr>
                        <a:t>HCV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-8,4%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-36,1%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-1,5%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-60,5%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-72,1%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272221"/>
                  </a:ext>
                </a:extLst>
              </a:tr>
              <a:tr h="535710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ИФА на токсоплазмоз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-66,0%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+121,4%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-67,4%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-74,4%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-100%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636443"/>
                  </a:ext>
                </a:extLst>
              </a:tr>
              <a:tr h="267854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ИФА на ВПГ-2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-41,9%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-43,4%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-74,6%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-94,3%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-100%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642683"/>
                  </a:ext>
                </a:extLst>
              </a:tr>
              <a:tr h="267854">
                <a:tc>
                  <a:txBody>
                    <a:bodyPr/>
                    <a:lstStyle/>
                    <a:p>
                      <a:pPr>
                        <a:spcAft>
                          <a:spcPts val="1370"/>
                        </a:spcAft>
                      </a:pPr>
                      <a:r>
                        <a:rPr lang="ru-RU" sz="1200" dirty="0">
                          <a:effectLst/>
                        </a:rPr>
                        <a:t>ИТОГО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>
                          <a:effectLst/>
                        </a:rPr>
                        <a:t>-11,8%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-1,3%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-1,4%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>
                          <a:effectLst/>
                        </a:rPr>
                        <a:t>-35,2%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37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-65,9%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434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60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52310378"/>
              </p:ext>
            </p:extLst>
          </p:nvPr>
        </p:nvGraphicFramePr>
        <p:xfrm>
          <a:off x="3736642" y="132799"/>
          <a:ext cx="8015843" cy="5796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3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886" y="365126"/>
            <a:ext cx="6389914" cy="64427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Бактериологический отдел</a:t>
            </a:r>
            <a:endParaRPr lang="ru-RU" sz="2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936247"/>
              </p:ext>
            </p:extLst>
          </p:nvPr>
        </p:nvGraphicFramePr>
        <p:xfrm>
          <a:off x="4096986" y="1638794"/>
          <a:ext cx="7802091" cy="5011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4997">
                  <a:extLst>
                    <a:ext uri="{9D8B030D-6E8A-4147-A177-3AD203B41FA5}">
                      <a16:colId xmlns:a16="http://schemas.microsoft.com/office/drawing/2014/main" val="665809633"/>
                    </a:ext>
                  </a:extLst>
                </a:gridCol>
                <a:gridCol w="583341">
                  <a:extLst>
                    <a:ext uri="{9D8B030D-6E8A-4147-A177-3AD203B41FA5}">
                      <a16:colId xmlns:a16="http://schemas.microsoft.com/office/drawing/2014/main" val="2071236823"/>
                    </a:ext>
                  </a:extLst>
                </a:gridCol>
                <a:gridCol w="655977">
                  <a:extLst>
                    <a:ext uri="{9D8B030D-6E8A-4147-A177-3AD203B41FA5}">
                      <a16:colId xmlns:a16="http://schemas.microsoft.com/office/drawing/2014/main" val="2630574414"/>
                    </a:ext>
                  </a:extLst>
                </a:gridCol>
                <a:gridCol w="720378">
                  <a:extLst>
                    <a:ext uri="{9D8B030D-6E8A-4147-A177-3AD203B41FA5}">
                      <a16:colId xmlns:a16="http://schemas.microsoft.com/office/drawing/2014/main" val="3939619406"/>
                    </a:ext>
                  </a:extLst>
                </a:gridCol>
                <a:gridCol w="720378">
                  <a:extLst>
                    <a:ext uri="{9D8B030D-6E8A-4147-A177-3AD203B41FA5}">
                      <a16:colId xmlns:a16="http://schemas.microsoft.com/office/drawing/2014/main" val="1489815287"/>
                    </a:ext>
                  </a:extLst>
                </a:gridCol>
                <a:gridCol w="591578">
                  <a:extLst>
                    <a:ext uri="{9D8B030D-6E8A-4147-A177-3AD203B41FA5}">
                      <a16:colId xmlns:a16="http://schemas.microsoft.com/office/drawing/2014/main" val="3872960151"/>
                    </a:ext>
                  </a:extLst>
                </a:gridCol>
                <a:gridCol w="591578">
                  <a:extLst>
                    <a:ext uri="{9D8B030D-6E8A-4147-A177-3AD203B41FA5}">
                      <a16:colId xmlns:a16="http://schemas.microsoft.com/office/drawing/2014/main" val="3525567445"/>
                    </a:ext>
                  </a:extLst>
                </a:gridCol>
                <a:gridCol w="591578">
                  <a:extLst>
                    <a:ext uri="{9D8B030D-6E8A-4147-A177-3AD203B41FA5}">
                      <a16:colId xmlns:a16="http://schemas.microsoft.com/office/drawing/2014/main" val="2831008095"/>
                    </a:ext>
                  </a:extLst>
                </a:gridCol>
                <a:gridCol w="1031143">
                  <a:extLst>
                    <a:ext uri="{9D8B030D-6E8A-4147-A177-3AD203B41FA5}">
                      <a16:colId xmlns:a16="http://schemas.microsoft.com/office/drawing/2014/main" val="1103580266"/>
                    </a:ext>
                  </a:extLst>
                </a:gridCol>
                <a:gridCol w="1031143">
                  <a:extLst>
                    <a:ext uri="{9D8B030D-6E8A-4147-A177-3AD203B41FA5}">
                      <a16:colId xmlns:a16="http://schemas.microsoft.com/office/drawing/2014/main" val="253067802"/>
                    </a:ext>
                  </a:extLst>
                </a:gridCol>
              </a:tblGrid>
              <a:tr h="835232">
                <a:tc>
                  <a:txBody>
                    <a:bodyPr/>
                    <a:lstStyle/>
                    <a:p>
                      <a:pPr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исследования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2017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2018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2019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2020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2021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2022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Динам. </a:t>
                      </a:r>
                      <a:r>
                        <a:rPr lang="ru-RU" sz="1400" b="1" dirty="0" smtClean="0">
                          <a:effectLst/>
                        </a:rPr>
                        <a:t>2022-2023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Динам. </a:t>
                      </a:r>
                      <a:r>
                        <a:rPr lang="ru-RU" sz="1400" b="1" dirty="0" smtClean="0">
                          <a:effectLst/>
                        </a:rPr>
                        <a:t>2017-2023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270479"/>
                  </a:ext>
                </a:extLst>
              </a:tr>
              <a:tr h="835232">
                <a:tc>
                  <a:txBody>
                    <a:bodyPr/>
                    <a:lstStyle/>
                    <a:p>
                      <a:pPr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Бак. посев на гонококк (КВД)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1025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542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353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368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176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193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-14%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-83,7%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968085"/>
                  </a:ext>
                </a:extLst>
              </a:tr>
              <a:tr h="556821">
                <a:tc>
                  <a:txBody>
                    <a:bodyPr/>
                    <a:lstStyle/>
                    <a:p>
                      <a:pPr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Бак. посев на гонококк (ЖК)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178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66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25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-100%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-100%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839770"/>
                  </a:ext>
                </a:extLst>
              </a:tr>
              <a:tr h="835232">
                <a:tc>
                  <a:txBody>
                    <a:bodyPr/>
                    <a:lstStyle/>
                    <a:p>
                      <a:pPr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Бак. посев на гонококк 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1203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608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378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382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180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196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-15,3%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-83,7%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880005"/>
                  </a:ext>
                </a:extLst>
              </a:tr>
              <a:tr h="556821">
                <a:tc>
                  <a:txBody>
                    <a:bodyPr/>
                    <a:lstStyle/>
                    <a:p>
                      <a:pPr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Бак. посев на уреаплазму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3060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1616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533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581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553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302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-5,9%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-</a:t>
                      </a:r>
                      <a:r>
                        <a:rPr lang="ru-RU" sz="1400" b="1" dirty="0" smtClean="0">
                          <a:effectLst/>
                        </a:rPr>
                        <a:t>90,7%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101013"/>
                  </a:ext>
                </a:extLst>
              </a:tr>
              <a:tr h="556821">
                <a:tc>
                  <a:txBody>
                    <a:bodyPr/>
                    <a:lstStyle/>
                    <a:p>
                      <a:pPr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Бак. посев на пат. грибы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374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535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855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421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381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246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+2,4%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-</a:t>
                      </a:r>
                      <a:r>
                        <a:rPr lang="ru-RU" sz="1400" b="1" dirty="0" smtClean="0">
                          <a:effectLst/>
                        </a:rPr>
                        <a:t>32,6%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250077"/>
                  </a:ext>
                </a:extLst>
              </a:tr>
              <a:tr h="556821">
                <a:tc>
                  <a:txBody>
                    <a:bodyPr/>
                    <a:lstStyle/>
                    <a:p>
                      <a:pPr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Посев на чув. к а/б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435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643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755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660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595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>
                          <a:effectLst/>
                        </a:rPr>
                        <a:t>568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-62,7%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-50,2%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73132"/>
                  </a:ext>
                </a:extLst>
              </a:tr>
              <a:tr h="278409">
                <a:tc>
                  <a:txBody>
                    <a:bodyPr/>
                    <a:lstStyle/>
                    <a:p>
                      <a:pPr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6275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4010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2899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2426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1889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>
                          <a:effectLst/>
                        </a:rPr>
                        <a:t>1508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-39,4%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70"/>
                        </a:spcBef>
                        <a:spcAft>
                          <a:spcPts val="137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-85,4%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564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886" y="365126"/>
            <a:ext cx="6389914" cy="105991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Общеклинические анализы</a:t>
            </a:r>
            <a:endParaRPr lang="ru-RU" sz="24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58101493"/>
              </p:ext>
            </p:extLst>
          </p:nvPr>
        </p:nvGraphicFramePr>
        <p:xfrm>
          <a:off x="3733091" y="1425040"/>
          <a:ext cx="7699367" cy="4783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072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01984" y="1163782"/>
            <a:ext cx="7493330" cy="488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Bef>
                <a:spcPts val="1370"/>
              </a:spcBef>
              <a:spcAft>
                <a:spcPts val="137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Ежегодно с 2001 года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лаборатория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участвует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внешней оценке качества, осуществляемое путем межлабораторных сличительных испытаний, согласно Правилам проведения лабораторных исследований, утвержденных Приказом МЗ РФ № 464н.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года  выполнены контрольные работы в 3-х этапах по следующим разделам: серодиагностика сифилиса, хламидиоза,  гепатитов,  контроля качества определения гемоглобина, глюкозы, мочи, микрофотографий гонококка, хламидий, трихомонад и патогенных грибов.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 итогам работы лаборатории 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получено   свидетельство об успешном участии  в программе межлабораторных сличительных испытаний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ФСВОК-2023.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на участие в испытаниях Федеральной службы внешней оценки качества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заключен.</a:t>
            </a:r>
          </a:p>
        </p:txBody>
      </p:sp>
    </p:spTree>
    <p:extLst>
      <p:ext uri="{BB962C8B-B14F-4D97-AF65-F5344CB8AC3E}">
        <p14:creationId xmlns:p14="http://schemas.microsoft.com/office/powerpoint/2010/main" val="23006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0452" y="596511"/>
            <a:ext cx="7403690" cy="5934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Число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средних медицинских работников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осталось неизменным и составило 68 человек (на уровне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2022-2020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годов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из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них: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1 главная медицинская сестра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5 старших медицинских сестер,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10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медицинских регистраторов,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10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медицинских лабораторных техников (фельдшеров-лаборантов) клинико-диагностической лаборатории,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19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медицинских сестер кабинета врача-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дерматовенеролога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14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медицинских сестер палатных (постовых),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7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медицинских сестер процедурных,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медицинский статистик,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фармацевт.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Укомплектованность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кадрами 100%, по физическим лицам 70,4%, что в сравнении с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2022-2020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годами осталось неизменным. Сертификаты либо аккредитацию имеют все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работники,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для которых это является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обязательным: 40 аккредитованы,18 человек имеют сертификат специалиста.</a:t>
            </a:r>
          </a:p>
          <a:p>
            <a:pPr algn="just"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51 человек (в 2021 - 46 человек) имеют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квалификационные категории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что составляет 88%  от среднего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персонала, как и в 2022 году,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 2021 году было 76%.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35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119823" y="1037755"/>
            <a:ext cx="653834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358662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Клинико-экспертная работа 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47700506"/>
              </p:ext>
            </p:extLst>
          </p:nvPr>
        </p:nvGraphicFramePr>
        <p:xfrm>
          <a:off x="3736258" y="1612490"/>
          <a:ext cx="8180439" cy="4873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667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5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379153"/>
              </p:ext>
            </p:extLst>
          </p:nvPr>
        </p:nvGraphicFramePr>
        <p:xfrm>
          <a:off x="3999243" y="2140297"/>
          <a:ext cx="7455878" cy="3834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6477">
                  <a:extLst>
                    <a:ext uri="{9D8B030D-6E8A-4147-A177-3AD203B41FA5}">
                      <a16:colId xmlns:a16="http://schemas.microsoft.com/office/drawing/2014/main" val="1220399671"/>
                    </a:ext>
                  </a:extLst>
                </a:gridCol>
                <a:gridCol w="1448808">
                  <a:extLst>
                    <a:ext uri="{9D8B030D-6E8A-4147-A177-3AD203B41FA5}">
                      <a16:colId xmlns:a16="http://schemas.microsoft.com/office/drawing/2014/main" val="1954386320"/>
                    </a:ext>
                  </a:extLst>
                </a:gridCol>
                <a:gridCol w="1501768">
                  <a:extLst>
                    <a:ext uri="{9D8B030D-6E8A-4147-A177-3AD203B41FA5}">
                      <a16:colId xmlns:a16="http://schemas.microsoft.com/office/drawing/2014/main" val="2479784608"/>
                    </a:ext>
                  </a:extLst>
                </a:gridCol>
                <a:gridCol w="1632652">
                  <a:extLst>
                    <a:ext uri="{9D8B030D-6E8A-4147-A177-3AD203B41FA5}">
                      <a16:colId xmlns:a16="http://schemas.microsoft.com/office/drawing/2014/main" val="1383548731"/>
                    </a:ext>
                  </a:extLst>
                </a:gridCol>
                <a:gridCol w="1606173">
                  <a:extLst>
                    <a:ext uri="{9D8B030D-6E8A-4147-A177-3AD203B41FA5}">
                      <a16:colId xmlns:a16="http://schemas.microsoft.com/office/drawing/2014/main" val="2420871281"/>
                    </a:ext>
                  </a:extLst>
                </a:gridCol>
              </a:tblGrid>
              <a:tr h="6390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Тамбов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Мичуринск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Моршанск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920443"/>
                  </a:ext>
                </a:extLst>
              </a:tr>
              <a:tr h="6390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2019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10 703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4 384</a:t>
                      </a:r>
                      <a:endParaRPr lang="ru-RU" sz="18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4 164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2 155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482682"/>
                  </a:ext>
                </a:extLst>
              </a:tr>
              <a:tr h="6390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2020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  9 611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3 851</a:t>
                      </a:r>
                      <a:endParaRPr lang="ru-RU" sz="18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4 036</a:t>
                      </a:r>
                      <a:endParaRPr lang="ru-RU" sz="18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1 724</a:t>
                      </a:r>
                      <a:endParaRPr lang="ru-RU" sz="18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238402"/>
                  </a:ext>
                </a:extLst>
              </a:tr>
              <a:tr h="6390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2021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10 010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4 898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3 743</a:t>
                      </a:r>
                      <a:endParaRPr lang="ru-RU" sz="18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1 369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811184"/>
                  </a:ext>
                </a:extLst>
              </a:tr>
              <a:tr h="6390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2022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  9 655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4 037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4 040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1 578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955551"/>
                  </a:ext>
                </a:extLst>
              </a:tr>
              <a:tr h="6390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10 391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4 627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3 962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1 802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16665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67038" y="33877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28422" y="365125"/>
            <a:ext cx="7525378" cy="149382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ДНЕЙ ВРЕМЕННОЙ НЕТРУДСПОСОБНОСТИ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ПРИЧИНАМ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8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47768" y="1575831"/>
            <a:ext cx="7384026" cy="466726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Число случаев временной нетрудоспособности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заболеванию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2023 году составило 791 (92,2%), что соответствует 9 525 дням ВН. Это на 3,4% случаев больше, чем в 2022 году -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765 (93,7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%) и 8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914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дней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временной нетрудоспособности по заболеванию, в 2021 -  9 243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дня.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11329" y="2782529"/>
            <a:ext cx="65523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69995930"/>
              </p:ext>
            </p:extLst>
          </p:nvPr>
        </p:nvGraphicFramePr>
        <p:xfrm>
          <a:off x="4611328" y="2042556"/>
          <a:ext cx="6848359" cy="394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11329" y="6449654"/>
            <a:ext cx="655239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71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98375" y="176980"/>
            <a:ext cx="7551174" cy="671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уходу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2023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году число случаев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67 (7,8%), в 2022 –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51 (6,3%), в  2021 году – 62 (7,5%). Это соответствует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866 дням ВН. В 2022 году - 741 день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временной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нетрудоспособности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 2021 - 767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дней,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2020 году – 42 (5,3%) и соответствовало 593 дням временной нетрудоспособности, в 2019 году 52 (6 %) – 788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дней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временной нетрудоспособности соответственно.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2023 году 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листка временной нетрудоспособности по уходу были выданы в условиях стационара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65 в условиях поликлиники. В 2022 - 4 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 (92,2%)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2021 году 61 листок временной нетрудоспособности по уходу был выдан в условиях консультативно - диагностического отделения, что составило 98,4 %, в условиях стационара – 1.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317498" y="-1"/>
            <a:ext cx="12509498" cy="6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76722204"/>
              </p:ext>
            </p:extLst>
          </p:nvPr>
        </p:nvGraphicFramePr>
        <p:xfrm>
          <a:off x="4198374" y="1750142"/>
          <a:ext cx="6017342" cy="3018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317498" y="3667124"/>
            <a:ext cx="125094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64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608845"/>
              </p:ext>
            </p:extLst>
          </p:nvPr>
        </p:nvGraphicFramePr>
        <p:xfrm>
          <a:off x="3736258" y="2172927"/>
          <a:ext cx="8120799" cy="4003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0354">
                  <a:extLst>
                    <a:ext uri="{9D8B030D-6E8A-4147-A177-3AD203B41FA5}">
                      <a16:colId xmlns:a16="http://schemas.microsoft.com/office/drawing/2014/main" val="1664731115"/>
                    </a:ext>
                  </a:extLst>
                </a:gridCol>
                <a:gridCol w="2239586">
                  <a:extLst>
                    <a:ext uri="{9D8B030D-6E8A-4147-A177-3AD203B41FA5}">
                      <a16:colId xmlns:a16="http://schemas.microsoft.com/office/drawing/2014/main" val="4091915101"/>
                    </a:ext>
                  </a:extLst>
                </a:gridCol>
                <a:gridCol w="2029970">
                  <a:extLst>
                    <a:ext uri="{9D8B030D-6E8A-4147-A177-3AD203B41FA5}">
                      <a16:colId xmlns:a16="http://schemas.microsoft.com/office/drawing/2014/main" val="3874474910"/>
                    </a:ext>
                  </a:extLst>
                </a:gridCol>
                <a:gridCol w="2030889">
                  <a:extLst>
                    <a:ext uri="{9D8B030D-6E8A-4147-A177-3AD203B41FA5}">
                      <a16:colId xmlns:a16="http://schemas.microsoft.com/office/drawing/2014/main" val="4265254076"/>
                    </a:ext>
                  </a:extLst>
                </a:gridCol>
              </a:tblGrid>
              <a:tr h="1143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Период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   Обратилось</a:t>
                      </a:r>
                      <a:br>
                        <a:rPr lang="ru-RU" sz="1800">
                          <a:effectLst/>
                        </a:rPr>
                      </a:br>
                      <a:r>
                        <a:rPr lang="ru-RU" sz="1800">
                          <a:effectLst/>
                        </a:rPr>
                        <a:t>   по болезни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       ЛН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% ЛН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74225596"/>
                  </a:ext>
                </a:extLst>
              </a:tr>
              <a:tr h="571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   2019 год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44 350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126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0,3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38489442"/>
                  </a:ext>
                </a:extLst>
              </a:tr>
              <a:tr h="571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   2020 год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49 802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194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0,4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96100071"/>
                  </a:ext>
                </a:extLst>
              </a:tr>
              <a:tr h="571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   2021 год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52 760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155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0,3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40533069"/>
                  </a:ext>
                </a:extLst>
              </a:tr>
              <a:tr h="571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   2022 год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53 523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142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0,3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03805471"/>
                  </a:ext>
                </a:extLst>
              </a:tr>
              <a:tr h="571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51 654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2871051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87263" y="718542"/>
            <a:ext cx="826979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В 2023 году в консультативно – диагностические отделения обратились по болезни 51 654 человека, из них с выдачей листка нетрудоспособности (по всем причинам) – 187, что на 31,7% больше чем</a:t>
            </a: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 2022 году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- 142 и на 20,6% больше, чем в 2021 году - 155. Но  на 3% меньше, чем в 2020 году.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89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002252"/>
              </p:ext>
            </p:extLst>
          </p:nvPr>
        </p:nvGraphicFramePr>
        <p:xfrm>
          <a:off x="4109882" y="1651819"/>
          <a:ext cx="7561008" cy="45325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0252">
                  <a:extLst>
                    <a:ext uri="{9D8B030D-6E8A-4147-A177-3AD203B41FA5}">
                      <a16:colId xmlns:a16="http://schemas.microsoft.com/office/drawing/2014/main" val="1865110188"/>
                    </a:ext>
                  </a:extLst>
                </a:gridCol>
                <a:gridCol w="1890252">
                  <a:extLst>
                    <a:ext uri="{9D8B030D-6E8A-4147-A177-3AD203B41FA5}">
                      <a16:colId xmlns:a16="http://schemas.microsoft.com/office/drawing/2014/main" val="1053060220"/>
                    </a:ext>
                  </a:extLst>
                </a:gridCol>
                <a:gridCol w="1890252">
                  <a:extLst>
                    <a:ext uri="{9D8B030D-6E8A-4147-A177-3AD203B41FA5}">
                      <a16:colId xmlns:a16="http://schemas.microsoft.com/office/drawing/2014/main" val="2726849759"/>
                    </a:ext>
                  </a:extLst>
                </a:gridCol>
                <a:gridCol w="1890252">
                  <a:extLst>
                    <a:ext uri="{9D8B030D-6E8A-4147-A177-3AD203B41FA5}">
                      <a16:colId xmlns:a16="http://schemas.microsoft.com/office/drawing/2014/main" val="1428170952"/>
                    </a:ext>
                  </a:extLst>
                </a:gridCol>
              </a:tblGrid>
              <a:tr h="894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Период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По всем        причинам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ЛН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% ЛН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06295865"/>
                  </a:ext>
                </a:extLst>
              </a:tr>
              <a:tr h="727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2019 год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</a:rPr>
                        <a:t>2 390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748</a:t>
                      </a:r>
                      <a:endParaRPr lang="ru-RU" sz="18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31,3</a:t>
                      </a:r>
                      <a:endParaRPr lang="ru-RU" sz="18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88940735"/>
                  </a:ext>
                </a:extLst>
              </a:tr>
              <a:tr h="727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2020 год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</a:rPr>
                        <a:t>1 725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596</a:t>
                      </a:r>
                      <a:endParaRPr lang="ru-RU" sz="18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34,6</a:t>
                      </a:r>
                      <a:endParaRPr lang="ru-RU" sz="18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10240215"/>
                  </a:ext>
                </a:extLst>
              </a:tr>
              <a:tr h="727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2021 год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</a:rPr>
                        <a:t>2 300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673</a:t>
                      </a:r>
                      <a:endParaRPr lang="ru-RU" sz="18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29,3</a:t>
                      </a:r>
                      <a:endParaRPr lang="ru-RU" sz="18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16730380"/>
                  </a:ext>
                </a:extLst>
              </a:tr>
              <a:tr h="727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2022 год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</a:rPr>
                        <a:t>2 321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674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29,0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00599928"/>
                  </a:ext>
                </a:extLst>
              </a:tr>
              <a:tr h="727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2 310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671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29,0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7234423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955458" y="287664"/>
            <a:ext cx="652862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стационаре в 2023 году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пролечено  2 310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из них  с выдачей ЛН по всем причинам – 671 (29%), что на уровне 2021 и 2022  годов.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45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135967"/>
              </p:ext>
            </p:extLst>
          </p:nvPr>
        </p:nvGraphicFramePr>
        <p:xfrm>
          <a:off x="4306529" y="1606083"/>
          <a:ext cx="7511845" cy="44702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16056">
                  <a:extLst>
                    <a:ext uri="{9D8B030D-6E8A-4147-A177-3AD203B41FA5}">
                      <a16:colId xmlns:a16="http://schemas.microsoft.com/office/drawing/2014/main" val="4638814"/>
                    </a:ext>
                  </a:extLst>
                </a:gridCol>
                <a:gridCol w="801198">
                  <a:extLst>
                    <a:ext uri="{9D8B030D-6E8A-4147-A177-3AD203B41FA5}">
                      <a16:colId xmlns:a16="http://schemas.microsoft.com/office/drawing/2014/main" val="573233607"/>
                    </a:ext>
                  </a:extLst>
                </a:gridCol>
                <a:gridCol w="677570">
                  <a:extLst>
                    <a:ext uri="{9D8B030D-6E8A-4147-A177-3AD203B41FA5}">
                      <a16:colId xmlns:a16="http://schemas.microsoft.com/office/drawing/2014/main" val="3969134464"/>
                    </a:ext>
                  </a:extLst>
                </a:gridCol>
                <a:gridCol w="678252">
                  <a:extLst>
                    <a:ext uri="{9D8B030D-6E8A-4147-A177-3AD203B41FA5}">
                      <a16:colId xmlns:a16="http://schemas.microsoft.com/office/drawing/2014/main" val="2319131407"/>
                    </a:ext>
                  </a:extLst>
                </a:gridCol>
                <a:gridCol w="778658">
                  <a:extLst>
                    <a:ext uri="{9D8B030D-6E8A-4147-A177-3AD203B41FA5}">
                      <a16:colId xmlns:a16="http://schemas.microsoft.com/office/drawing/2014/main" val="3431840974"/>
                    </a:ext>
                  </a:extLst>
                </a:gridCol>
                <a:gridCol w="677570">
                  <a:extLst>
                    <a:ext uri="{9D8B030D-6E8A-4147-A177-3AD203B41FA5}">
                      <a16:colId xmlns:a16="http://schemas.microsoft.com/office/drawing/2014/main" val="4236085903"/>
                    </a:ext>
                  </a:extLst>
                </a:gridCol>
                <a:gridCol w="677570">
                  <a:extLst>
                    <a:ext uri="{9D8B030D-6E8A-4147-A177-3AD203B41FA5}">
                      <a16:colId xmlns:a16="http://schemas.microsoft.com/office/drawing/2014/main" val="3243536140"/>
                    </a:ext>
                  </a:extLst>
                </a:gridCol>
                <a:gridCol w="749565">
                  <a:extLst>
                    <a:ext uri="{9D8B030D-6E8A-4147-A177-3AD203B41FA5}">
                      <a16:colId xmlns:a16="http://schemas.microsoft.com/office/drawing/2014/main" val="3998635234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3917315597"/>
                    </a:ext>
                  </a:extLst>
                </a:gridCol>
              </a:tblGrid>
              <a:tr h="435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Нозология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2016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2017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2018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2019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2020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2021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2022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452956"/>
                  </a:ext>
                </a:extLst>
              </a:tr>
              <a:tr h="8999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Псориаз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21,8%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22,8%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24,1%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34,1%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38,1%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38,5%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38,2%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38,3%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09891"/>
                  </a:ext>
                </a:extLst>
              </a:tr>
              <a:tr h="8999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Экзема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19,7%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18,7%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20,2%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23,0%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24,5%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25,0%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22,6%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22,2%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169484"/>
                  </a:ext>
                </a:extLst>
              </a:tr>
              <a:tr h="8999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Дерматит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10,8%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17,9%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13,0%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15,6%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18,2%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18,8%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21,4%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25,6%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884457"/>
                  </a:ext>
                </a:extLst>
              </a:tr>
              <a:tr h="435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Крапивница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1,9%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1,8%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3,5%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1,7%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1,0%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3,9%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966FF">
                            <a:tint val="66000"/>
                            <a:satMod val="160000"/>
                          </a:srgbClr>
                        </a:gs>
                        <a:gs pos="50000">
                          <a:srgbClr val="9966FF">
                            <a:tint val="44500"/>
                            <a:satMod val="160000"/>
                          </a:srgbClr>
                        </a:gs>
                        <a:gs pos="100000">
                          <a:srgbClr val="9966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3,3%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725746"/>
                  </a:ext>
                </a:extLst>
              </a:tr>
              <a:tr h="8999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Опоясывающий лишай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1,6%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1,5%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0,8%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0,4%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-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1,04%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1,3%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55808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19252" y="867419"/>
            <a:ext cx="523151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Структура заболеваемости с ВУТ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13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0619" y="904568"/>
            <a:ext cx="797396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Медико-социальная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экспертиза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Направление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пациентов с хроническими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дерматозами на МСЭ,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имеющими тяжелое течение и непрерывно-рецидивирующий характер заболевания, осуществляется через врачебную комиссию и регламентируется правовой базой и внутренним приказом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На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конец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2023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года в ГБУЗ «ТОКВКД» наблюдается 25 инвалидов,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 них 1 первичный, остальные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ранее получили группу по заболеваниям дерматологического профиля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(все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трудоспособного возраста).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На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МСЭ 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2023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году направлены и освидетельствованы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пациентов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(1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первично, 5 повторно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 Все 6 призваны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инвалидами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В 2022 году направлено 7 (2 первично, 5 повторно), 6 из них признаны инвалидами.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2021 году направлены и освидетельствованы 3 пациента (их них 2 – первично, 1 – повторно).  После проведения медико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социальной экспертизы все были признаны инвалидами.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3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445" y="207810"/>
            <a:ext cx="7912510" cy="5099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 </a:t>
            </a:r>
            <a:r>
              <a:rPr lang="ru-RU" sz="2400" b="1" dirty="0"/>
              <a:t>Работа врачебной </a:t>
            </a:r>
            <a:r>
              <a:rPr lang="ru-RU" sz="2400" b="1" dirty="0" smtClean="0"/>
              <a:t>комиссии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96930" y="1179871"/>
            <a:ext cx="7865806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За 2023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 всего проведено заседаний врачебной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комиссии – 362,  рассмотрено 641 вопрос. В 2022 году - 263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рассмотрено вопросов – 531.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2021 году – 214 и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379 соответственно.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Перечень вопросов и количество:	         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Заключения врачебной комиссии по временной нетрудоспособности – 36 (в 2022 – 36), в том числе:</a:t>
            </a: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Продление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листка нетрудоспособности свыше 15 дней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33 (в 2022 – 35);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Выдано дубликатов больничного листка в электронном виде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3 (в 2022 – 1);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Заключения врачебной комиссии в связи с направлением военкоматами призывников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196 (в 2022 – 138)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Число заключений врачебной комиссии по назначению лекарственных средств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332 (в 2022 -  290)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том числе рассмотрение вопроса о выписке перевязочного материала, выделенного фондом «Круг добра» -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как и в 2022 году.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Число заключений по направлению на МСЭ –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(в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2022-7);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Заключения врачебной комиссии в связи с целью уточнения диагноза и тактики лечения – 20 (в 2022- 28);	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Заключения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врачебной комиссии по учащимся образовательных учреждений – 3 (2022 – 10);</a:t>
            </a:r>
          </a:p>
          <a:p>
            <a:pPr lvl="0" algn="just">
              <a:lnSpc>
                <a:spcPct val="115000"/>
              </a:lnSpc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5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24749" y="589935"/>
            <a:ext cx="7875638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Выдано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направлений на стационарное лечение при повторной госпитализации сроком менее 3-х месяцев в ГБУЗ «ТОКВКД» –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(в 2022 – 9);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Заключения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врачебной комиссии в связи с оказанием специализированной медпомощи за счет средств ОМС– 2:   в т. ч. на консультацию – 2 в ФГБУ ГНЦДК.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Заключения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врачебной комиссии по обращениям граждан по оказанию медпомощи –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(в 2022 – 6).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всем обращением проведен разбор на ВК, соглашение достигнуто. Обоснованных жалоб нет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Внутренняя экспертиза качества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 качества медицинской деятельности) с проверкой медицинской документации – 2;</a:t>
            </a:r>
          </a:p>
          <a:p>
            <a:pPr lvl="0"/>
            <a:r>
              <a:rPr lang="ru-RU" dirty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экспертизы качества и безопасности оказания медицинской помощи по поручению отдела сложных экспертиз ТОГБУЗ «БСМЭ» по административному иску – 1. ВК нарушений не выявила, оказание медицинской помощи признано удовлетворительным.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 Решения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 с выдачей заключений и справок по требованию – 30.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В ГБУЗ "ТОКВКД" в 2022 году летальных случаев не было зарегистрировано.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7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9613" y="1040922"/>
            <a:ext cx="8544232" cy="4144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2023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году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было организовано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обучение врачей-</a:t>
            </a:r>
            <a:r>
              <a:rPr lang="ru-RU" sz="20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дерматовенерологов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12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врачей прошли повышение квалификации 36 часов по программе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«Аллергические заболевания кожи - 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мультидисциплинарная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проблема»;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 врач – 36 часов по программе «Правила и порядок осуществления деятельности, связанной с оборотом наркотических средств, психотропных веществ и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прекурсоров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1 врач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 повышение квалификации 144 часа по программе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«Организация здравоохранения и общественное здоровье»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 врач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– повышение квалификации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504 часа по организации здравоохранения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2734" y="365125"/>
            <a:ext cx="7411065" cy="7164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Контроль </a:t>
            </a:r>
            <a:r>
              <a:rPr lang="ru-RU" sz="3100" b="1" dirty="0"/>
              <a:t>качества и безопасности медицинской деятельности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045336"/>
              </p:ext>
            </p:extLst>
          </p:nvPr>
        </p:nvGraphicFramePr>
        <p:xfrm>
          <a:off x="3740727" y="1402945"/>
          <a:ext cx="8195633" cy="5059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1311">
                  <a:extLst>
                    <a:ext uri="{9D8B030D-6E8A-4147-A177-3AD203B41FA5}">
                      <a16:colId xmlns:a16="http://schemas.microsoft.com/office/drawing/2014/main" val="624764332"/>
                    </a:ext>
                  </a:extLst>
                </a:gridCol>
                <a:gridCol w="2732161">
                  <a:extLst>
                    <a:ext uri="{9D8B030D-6E8A-4147-A177-3AD203B41FA5}">
                      <a16:colId xmlns:a16="http://schemas.microsoft.com/office/drawing/2014/main" val="230122862"/>
                    </a:ext>
                  </a:extLst>
                </a:gridCol>
                <a:gridCol w="2732161">
                  <a:extLst>
                    <a:ext uri="{9D8B030D-6E8A-4147-A177-3AD203B41FA5}">
                      <a16:colId xmlns:a16="http://schemas.microsoft.com/office/drawing/2014/main" val="1190201315"/>
                    </a:ext>
                  </a:extLst>
                </a:gridCol>
              </a:tblGrid>
              <a:tr h="4651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Доходы (млн.)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Удержано (тыс. руб.)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12682"/>
                  </a:ext>
                </a:extLst>
              </a:tr>
              <a:tr h="7657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2018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82 863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53,00</a:t>
                      </a:r>
                      <a:r>
                        <a:rPr lang="ru-RU" sz="2000" b="1" dirty="0">
                          <a:effectLst/>
                          <a:latin typeface="+mn-lt"/>
                        </a:rPr>
                        <a:t> </a:t>
                      </a:r>
                      <a:endParaRPr lang="ru-RU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608 359,96 (0,8%)</a:t>
                      </a:r>
                      <a:endParaRPr lang="ru-RU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787204"/>
                  </a:ext>
                </a:extLst>
              </a:tr>
              <a:tr h="7657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2019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81 221 097,68</a:t>
                      </a:r>
                      <a:endParaRPr lang="ru-RU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542 937,96 (0,7%)</a:t>
                      </a:r>
                      <a:endParaRPr lang="ru-RU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62295"/>
                  </a:ext>
                </a:extLst>
              </a:tr>
              <a:tr h="7657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2020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63 451 024,60</a:t>
                      </a:r>
                      <a:endParaRPr lang="ru-RU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658 277,13 (1%)</a:t>
                      </a:r>
                      <a:endParaRPr lang="ru-RU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396157"/>
                  </a:ext>
                </a:extLst>
              </a:tr>
              <a:tr h="7657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2021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77 608 153,67</a:t>
                      </a:r>
                      <a:endParaRPr lang="ru-RU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432 759,02 (0,6%)</a:t>
                      </a:r>
                      <a:endParaRPr lang="ru-RU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625654"/>
                  </a:ext>
                </a:extLst>
              </a:tr>
              <a:tr h="7657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2022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</a:rPr>
                        <a:t>85 546 022,8</a:t>
                      </a:r>
                      <a:endParaRPr lang="ru-RU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u="none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 </a:t>
                      </a:r>
                      <a:r>
                        <a:rPr lang="ru-RU" sz="2000" b="1" u="none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735,07 (0,2%)</a:t>
                      </a:r>
                      <a:endParaRPr lang="ru-RU" sz="2000" b="1" u="none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759059"/>
                  </a:ext>
                </a:extLst>
              </a:tr>
              <a:tr h="7657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93 365 819,57</a:t>
                      </a:r>
                      <a:endParaRPr lang="ru-RU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u="none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125 052,74 (0,1)</a:t>
                      </a:r>
                      <a:endParaRPr lang="ru-RU" sz="2000" b="1" u="none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819274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38475" y="3360738"/>
            <a:ext cx="7743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0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7620" y="365126"/>
            <a:ext cx="6936179" cy="7036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Работа кабинета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 организационно-методической и научной работы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87386" y="890924"/>
            <a:ext cx="8542317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Третий год ведется работа по заполнению паспорта дерматовенерологической службы;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Продолжена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по текущей регистрации всех вновь выявленных больных венерическими и заразными кожными заболеваниями  с последующей обработкой экстренных извещений  и введением данных в областную компьютерную базу;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Продолжена работа по составлению ежемесячных, ежеквартальных, годовых отчетов в соответствии с действующими нормативными документами.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Проводился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прием отчетов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дерматологов области,  анализ данных по заболеваемости,   разрабатываются оперативные планы  для стабилизации эпидемиологической обстановки. Формируется областной свод по ф.34 и ф.9 для отчета в МЗ РФ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57600" y="550606"/>
            <a:ext cx="7993626" cy="416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В рамках реального времени осуществлялась передача информации на станцию переливания крови о вновь выявленных заболеваниях, препятствующих донорству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Так в 2023 году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 переливания крови было привлечено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обследованию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человек,  в 2022 году – 7 чел., в 2021г.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чел.,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 чел.,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2019г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чел,. 2018г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чел., в 2017г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- 8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Велся сезонный мониторинг  укусов клещей с еженедельной передачей в органы санэпиднадзора.	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7. Проведено 11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заседаний общества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дерматовенерологов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Дней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дерматовенерологов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(в 2022 – 12, в 2021 – 12, в 2020 - 9, 2019 - 12, 2018 - 10 , 2017 - 9).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9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2608" y="365126"/>
            <a:ext cx="7411192" cy="8817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Выходы в организованные коллективы</a:t>
            </a:r>
            <a:endParaRPr lang="ru-RU" sz="28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83928413"/>
              </p:ext>
            </p:extLst>
          </p:nvPr>
        </p:nvGraphicFramePr>
        <p:xfrm>
          <a:off x="3942608" y="1828799"/>
          <a:ext cx="7411192" cy="438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58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1564" y="6853"/>
            <a:ext cx="836043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Выездов в ЛПУ г. Тамбова сифилидологов  с целью диагностики, терапии и  вторичной профилактики сифилиса  было сделано 6, в 2022 году – 31, 2021году - 20, 2020 году- 22,  в 2019г.- 19,   в 2018г.- 11, в  2017г.-  39.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Организационно-методическим отделом в 2023 году сделано 2 187 (в 2022 -  2 209) вызовов по привлечению к обследованию и лечению по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вен.профилю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привлечено 843 из 897 подлежащих, что составило 94,4%. В 2022 - 856 из 916 подлежащих, что составило 93,4%, что соответствует уровню прошлых годов (в 2021 году -  94,5%, в</a:t>
            </a:r>
            <a:r>
              <a:rPr kumimoji="0" lang="ru-RU" altLang="ru-RU" b="0" i="0" u="none" strike="noStrike" cap="none" normalizeH="0" baseline="0" dirty="0" smtClean="0" bmk="_Hlk93216754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2020 году - 93,6 %,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2019г. - 90,4%, в 2018г. - 91,4%, в 2017г. - 96,5%).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56217515"/>
              </p:ext>
            </p:extLst>
          </p:nvPr>
        </p:nvGraphicFramePr>
        <p:xfrm>
          <a:off x="3087330" y="2869175"/>
          <a:ext cx="5643716" cy="350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583562" y="3077497"/>
            <a:ext cx="6398530" cy="44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29994365"/>
              </p:ext>
            </p:extLst>
          </p:nvPr>
        </p:nvGraphicFramePr>
        <p:xfrm>
          <a:off x="8378705" y="2562330"/>
          <a:ext cx="3404122" cy="3662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583562" y="6306471"/>
            <a:ext cx="63985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52602" y="768258"/>
            <a:ext cx="784958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конференций: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Врачебная конференция -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11,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 -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24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Врачебно-сестринская конференция -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23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тем –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70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Сестринская конференция -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11,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 –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40.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Продолжена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по выходам  в детские дошкольные и школьные учреждения, ВУЗы, в учреждения  среднего профессионального образования, медицинские учреждения, организации и предприятия для осмотра контактных к заразным кожным заболеваниям и обследования на венерические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заболевания. При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выходах проведено 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234  беседы.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8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646158"/>
              </p:ext>
            </p:extLst>
          </p:nvPr>
        </p:nvGraphicFramePr>
        <p:xfrm>
          <a:off x="3490452" y="196646"/>
          <a:ext cx="8554064" cy="6522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54064">
                  <a:extLst>
                    <a:ext uri="{9D8B030D-6E8A-4147-A177-3AD203B41FA5}">
                      <a16:colId xmlns:a16="http://schemas.microsoft.com/office/drawing/2014/main" val="1150416476"/>
                    </a:ext>
                  </a:extLst>
                </a:gridCol>
              </a:tblGrid>
              <a:tr h="65222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2023 году рабочая группа подготовила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внедрила 9 СОП: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СОП №111  «Проведение текущей 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уборки </a:t>
                      </a: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помещений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СОП №112 «Проведение генеральной уборки помещений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СОП №113 «Приготовление рабочего раствора дезинфицирующего средства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СОП №114 «Чек-лист по итогам мониторинга организации безопасной деятельности клинико-диагностической лаборатории, наличии систем идентификации пациентов и образцов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СОП №115 «Чек-лист проверки клинико-диагностической лаборатории в целях предупреждения распространения заболеваний, передаваемых половым путем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СОП №116 «Алгоритм работы с аппаратом лазерной фототерапии «Лазурит-</a:t>
                      </a:r>
                      <a:r>
                        <a:rPr lang="ru-RU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Акне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СОП №117 «Порядок забора биоматериала (мочи) в стационаре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СОП 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</a:t>
                      </a: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 «Правила выбраковки поступающего в лабораторию материала</a:t>
                      </a: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СОП №119 «Порядок измерения артериального давления пациентам ГБУЗ ТОКВКД».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76" marR="5067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6847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7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56067" y="244382"/>
            <a:ext cx="8364187" cy="731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Продолжали работу школы: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больных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атопическим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дерматитом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(5 занятий),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школа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псориаза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(6 занятий),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жизнь без Венеры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(7 занятий),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розацеа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акне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(4 занятия), 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онлайн-школа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здоровья –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 занятия.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«Школа права или школа юридической грамотности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- 6 занятий,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Школа безопасности –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 занятий,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Школа старшей медицинской сестры – 6 занятий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Начали работу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новые школы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сотрудников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Молодого специалиста – 2 занятия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Лаборанта – 2 занятия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Ординаторов – 2 занятия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1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4473" y="269323"/>
            <a:ext cx="8110845" cy="639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2023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году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четвертый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 диспансер  был инициатором и организатором секции по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дерматовенерологии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косметологии в рамках   Державинского медицинского форума  «Актуальные вопросы врачебной практики». В секции 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«Актуальные вопросы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дерматовенерологии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косметологии»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выступили 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 докладчиков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ГБУЗ «ТОКВКД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(в 2022 – 5).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сентября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2023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ГБУЗ ТОКВКД организовал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провел вторую межрегиональную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научно-практическую конференция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«Сто лет во  имя любви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!»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где  прозвучало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11 (в 2022 – 8)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докладов, подготовленных сотрудниками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диспансера в рамках научной деятельности.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8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3226" y="512359"/>
            <a:ext cx="8182098" cy="591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2023 г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продолжил работу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Научный Совет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учреждения согласно плана мероприятий по развитию  научной деятельности на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2023 год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проведено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 заседания.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Организация и участие в  секции «Актуальные вопросы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дерматовенерологии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косметологии» в рамках   проведения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Державинского медицинского форума  «Актуальные вопросы врачебной практики».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Подготовка и проведение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межрегиональной конференции «10 лет во имя любви!».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Продолжил работа в исследовательской программе по пациента с витилиго на базе медицинской онлайн-платформе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ROSMED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Разработаны методические рекомендации для врачей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дерматовенерологов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использованию специальных симптомов и феноменов в диагностике кожных заболеваний.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Продолжена работа по пополнению фотоматериалов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дерматоскопического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атласа ГБУЗ «ТОКВКД» и атласа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дерматовенерологии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«Интересный клинический случай в практике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дерматовенеролога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Велась рубрика «Полезные статьи» на сайте учреждения ГБУЗ «ТОКВКД».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Продолжено  изучение зависимости возникновения и течения псориаза от приёма В-блокаторов и антибиотиков.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7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70555" y="1078250"/>
            <a:ext cx="7000567" cy="469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Организовано обучение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среднего медицинского и фармацевтического персонала: </a:t>
            </a: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«Роль медицинского персонала в обеспечении эпидемиологической безопасности в медицинской организации» 36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ч. –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57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чел.,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«Персонал, обслуживающий сосуды, работающие под давлением» 72 ч.- 4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чел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.;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Современные методы клинических исследований в лабораторной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диагностике 36 ч.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 человек.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Все врачи и средние медицинские работники в течении года  проходили обучение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 Портале непрерывного медицинского и  фармацевтического образования МЗ РФ,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где зарегистрировано 100% сотрудника. В среднем врачи-специалисты прошли около 50 интерактивных модулей, средний медицинский персонал – около 20.</a:t>
            </a:r>
          </a:p>
        </p:txBody>
      </p:sp>
    </p:spTree>
    <p:extLst>
      <p:ext uri="{BB962C8B-B14F-4D97-AF65-F5344CB8AC3E}">
        <p14:creationId xmlns:p14="http://schemas.microsoft.com/office/powerpoint/2010/main" val="387880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54245" y="993718"/>
            <a:ext cx="7246373" cy="483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8. Обсуждены проекты 5 стандартов по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дерматовенерологии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Стандарт медицинской помощи взрослым при других атрофических изменениях кожи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 медицинской помощи взрослым при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меланоформном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невусе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Стандарт медицинской помощи взрослым при бактериальном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вагинозе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Стандарт медицинской помощи взрослым при себорейном дерматите;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Стандарт медицинской помощи взрослым при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эритразме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2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них стандарты были внедрены в работу учреждения согласно приказа МЗ РФ.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3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вступают в силу с 1 января 2024 года.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6982" y="365125"/>
            <a:ext cx="7446818" cy="8699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Информационно-разъяснительная работа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06982" y="1153692"/>
            <a:ext cx="794088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  мы освятили более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полутора сотни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событий.  Из 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врачебных конференций - 11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сестринских конференций - 11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врачебно-сестринских конференций – 23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веб-конференций – 11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научных совета – 3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участие во Всероссийских  конференциях, съездах,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дерматовенерологии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косметологии -15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участие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вопросам организации и оказания медицинской помощи в условиях  риска распространения инфекционных заболеваний - 12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общественной жизни и внутрибольничные мероприятия, конкурсы, празднования – 32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выступления СМИ: телевидение - 4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радио - 1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газеты и журналы – 10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освещена работа школ здоровья для пациентов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5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2389" y="232696"/>
            <a:ext cx="8364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82297" y="0"/>
            <a:ext cx="856428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Проведено 23 акции, посвященных значимым датам и событиям в сфере охраны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здоровья: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Международный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день борьбы с онкологическими заболеваниями,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Всемирный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день иммунитета,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Всемирный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день здоровья,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День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дерматовенеролога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Национальный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день донора в России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Всемирный день Красного Креста и Красного Полумесяца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Всемирный день медицинских сестер,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памяти умерших от СПИДа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Всемирный день семейного врача,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Всемирный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«день без табака»,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памяти Святителя Луки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Войно-Ясенецкого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Всемирный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день донора крови,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работника, 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Международный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день «Врачи мира за мир»,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косметолога и красоты,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Международный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день пожилых людей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Международный день врача, 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аллерголога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Международный день псориаза,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Международная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неделя герпеса,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Международный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день отказа от курения,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Международный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день борьбы со СПИДом,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Международный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день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инвалидов.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16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6551" y="235057"/>
            <a:ext cx="8815449" cy="5790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2023 г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сотрудники диспансера  приняли участие в общероссийских акциях и областных мероприятиях, конкурсах и проектах: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Свеча памяти.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Пасхальный свет.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Свет врачебного сердца.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Онкопатруль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Окна Победы.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Донор 68.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Велопробег «Спасибо за Победу».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Всемирный день без автомобиля.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Конкурсы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Вороненского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заповедника.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Соревнования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пулевой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стрельбе, метанию дротиков, шахматам.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Фестивалях ГТО.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День государственного флага.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проект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«Развитие экспорта медицинских услуг»,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т.ч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и п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роведены   дни открытых дверей для иностранных граждан на базе филиалов ГБУЗ «ТОКВКД»  в гг.. Моршанске и Мичуринске и г. Тамбове.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конкурсы «Битва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кулинаров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«Дед Мороз 2023», «Марафон стройности»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т.д.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7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1" y="102900"/>
            <a:ext cx="7541342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сотрудники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регулярно пишут общероссийские диктанты (юридический, финансовой грамотности, этнический, экологический, тотальный, пушкинский и  многие другие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принято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 двух номинациях в городском конкурсе «Женщина года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принято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и одержаны 2 победы в двух номинациях конкурса «Лучший средний медицинский работник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Принято участие и одержана победа в конкурсе «Лучший главный врач – 2023»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второй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 организована и проведена акция «Будь здоров, коллега» по ранней диагностики злокачественных новообразований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кожи у медицинских работников.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пятый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 подряд проведена «Неделя меланомы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Опубликовано 35 интересных статей.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35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4579" y="139590"/>
            <a:ext cx="8415137" cy="658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ГБУЗ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ТОКВКД стал организацией высокой социальной эффективности»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четырех номинациях.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Диспансер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второй год подряд стал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победителем регионального этапа конкурса «Сто лучших товаров» и дипломантом Общероссийского этапа с правом использовать знак «Сто лучших товаров» в течении 2-х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с услугой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«Терапия узкополосным средневолновым УФ излучением (311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 устройстве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Дермолайт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И у нас в диспансере появился второй «Отличник качества!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 участие во Всероссийском конкурсе по экспорту медицинских и оздоровительных услуг и медицинскому туризму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 TRAVEL LEADERS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номинации видеоролик.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57" y="2485577"/>
            <a:ext cx="2713703" cy="30406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49" y="2485577"/>
            <a:ext cx="2782527" cy="304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9781" y="353961"/>
            <a:ext cx="8259096" cy="5620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2023 году два сотрудника учреждения одержали победу в региональном конкурсе «Лучший средний медицинский работник». У нас работают лучшая медицинская сестра первичного звена и лучший специалист диагностической службы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Наша медицинская сестра приняла участие в городском конкурсе «Женщина года» в номинации «Медицина и милосердие» и стала его дипломантом.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736" y="1700982"/>
            <a:ext cx="6739371" cy="325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4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5096" y="365126"/>
            <a:ext cx="7838704" cy="5730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Финансирование 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Доходы</a:t>
            </a:r>
            <a:endParaRPr lang="ru-RU" sz="28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01206063"/>
              </p:ext>
            </p:extLst>
          </p:nvPr>
        </p:nvGraphicFramePr>
        <p:xfrm>
          <a:off x="2956956" y="1282534"/>
          <a:ext cx="8989621" cy="4583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65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587708"/>
              </p:ext>
            </p:extLst>
          </p:nvPr>
        </p:nvGraphicFramePr>
        <p:xfrm>
          <a:off x="2793442" y="1211284"/>
          <a:ext cx="9307511" cy="52370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084">
                  <a:extLst>
                    <a:ext uri="{9D8B030D-6E8A-4147-A177-3AD203B41FA5}">
                      <a16:colId xmlns:a16="http://schemas.microsoft.com/office/drawing/2014/main" val="3790547746"/>
                    </a:ext>
                  </a:extLst>
                </a:gridCol>
                <a:gridCol w="478219">
                  <a:extLst>
                    <a:ext uri="{9D8B030D-6E8A-4147-A177-3AD203B41FA5}">
                      <a16:colId xmlns:a16="http://schemas.microsoft.com/office/drawing/2014/main" val="455706921"/>
                    </a:ext>
                  </a:extLst>
                </a:gridCol>
                <a:gridCol w="585111">
                  <a:extLst>
                    <a:ext uri="{9D8B030D-6E8A-4147-A177-3AD203B41FA5}">
                      <a16:colId xmlns:a16="http://schemas.microsoft.com/office/drawing/2014/main" val="2550134122"/>
                    </a:ext>
                  </a:extLst>
                </a:gridCol>
                <a:gridCol w="610260">
                  <a:extLst>
                    <a:ext uri="{9D8B030D-6E8A-4147-A177-3AD203B41FA5}">
                      <a16:colId xmlns:a16="http://schemas.microsoft.com/office/drawing/2014/main" val="2862556359"/>
                    </a:ext>
                  </a:extLst>
                </a:gridCol>
                <a:gridCol w="610260">
                  <a:extLst>
                    <a:ext uri="{9D8B030D-6E8A-4147-A177-3AD203B41FA5}">
                      <a16:colId xmlns:a16="http://schemas.microsoft.com/office/drawing/2014/main" val="4091704611"/>
                    </a:ext>
                  </a:extLst>
                </a:gridCol>
                <a:gridCol w="554780">
                  <a:extLst>
                    <a:ext uri="{9D8B030D-6E8A-4147-A177-3AD203B41FA5}">
                      <a16:colId xmlns:a16="http://schemas.microsoft.com/office/drawing/2014/main" val="3408600787"/>
                    </a:ext>
                  </a:extLst>
                </a:gridCol>
                <a:gridCol w="573272">
                  <a:extLst>
                    <a:ext uri="{9D8B030D-6E8A-4147-A177-3AD203B41FA5}">
                      <a16:colId xmlns:a16="http://schemas.microsoft.com/office/drawing/2014/main" val="4118449302"/>
                    </a:ext>
                  </a:extLst>
                </a:gridCol>
                <a:gridCol w="554781">
                  <a:extLst>
                    <a:ext uri="{9D8B030D-6E8A-4147-A177-3AD203B41FA5}">
                      <a16:colId xmlns:a16="http://schemas.microsoft.com/office/drawing/2014/main" val="4074531402"/>
                    </a:ext>
                  </a:extLst>
                </a:gridCol>
                <a:gridCol w="571070">
                  <a:extLst>
                    <a:ext uri="{9D8B030D-6E8A-4147-A177-3AD203B41FA5}">
                      <a16:colId xmlns:a16="http://schemas.microsoft.com/office/drawing/2014/main" val="2401289514"/>
                    </a:ext>
                  </a:extLst>
                </a:gridCol>
                <a:gridCol w="590727">
                  <a:extLst>
                    <a:ext uri="{9D8B030D-6E8A-4147-A177-3AD203B41FA5}">
                      <a16:colId xmlns:a16="http://schemas.microsoft.com/office/drawing/2014/main" val="1909470559"/>
                    </a:ext>
                  </a:extLst>
                </a:gridCol>
                <a:gridCol w="536924">
                  <a:extLst>
                    <a:ext uri="{9D8B030D-6E8A-4147-A177-3AD203B41FA5}">
                      <a16:colId xmlns:a16="http://schemas.microsoft.com/office/drawing/2014/main" val="1210577711"/>
                    </a:ext>
                  </a:extLst>
                </a:gridCol>
                <a:gridCol w="474170">
                  <a:extLst>
                    <a:ext uri="{9D8B030D-6E8A-4147-A177-3AD203B41FA5}">
                      <a16:colId xmlns:a16="http://schemas.microsoft.com/office/drawing/2014/main" val="1356700260"/>
                    </a:ext>
                  </a:extLst>
                </a:gridCol>
                <a:gridCol w="598768">
                  <a:extLst>
                    <a:ext uri="{9D8B030D-6E8A-4147-A177-3AD203B41FA5}">
                      <a16:colId xmlns:a16="http://schemas.microsoft.com/office/drawing/2014/main" val="4169657074"/>
                    </a:ext>
                  </a:extLst>
                </a:gridCol>
                <a:gridCol w="542611">
                  <a:extLst>
                    <a:ext uri="{9D8B030D-6E8A-4147-A177-3AD203B41FA5}">
                      <a16:colId xmlns:a16="http://schemas.microsoft.com/office/drawing/2014/main" val="2592057665"/>
                    </a:ext>
                  </a:extLst>
                </a:gridCol>
                <a:gridCol w="451598">
                  <a:extLst>
                    <a:ext uri="{9D8B030D-6E8A-4147-A177-3AD203B41FA5}">
                      <a16:colId xmlns:a16="http://schemas.microsoft.com/office/drawing/2014/main" val="1411302583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3447187350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1009269783"/>
                    </a:ext>
                  </a:extLst>
                </a:gridCol>
              </a:tblGrid>
              <a:tr h="11837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ФОМС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8480" algn="ctr"/>
                        </a:tabLst>
                      </a:pPr>
                      <a:r>
                        <a:rPr lang="ru-RU" sz="1400" dirty="0">
                          <a:effectLst/>
                        </a:rPr>
                        <a:t>	бюджет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8480" algn="ctr"/>
                        </a:tabLs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платные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203642"/>
                  </a:ext>
                </a:extLst>
              </a:tr>
              <a:tr h="452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2022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34898"/>
                  </a:ext>
                </a:extLst>
              </a:tr>
              <a:tr h="1004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 Тамбов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58%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66%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60%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59%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59%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61%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90%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91%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96%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61%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60%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61%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34742"/>
                  </a:ext>
                </a:extLst>
              </a:tr>
              <a:tr h="1163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Мичуринск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32%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23%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28%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27%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22%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27%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8%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8%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4%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30%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26%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27%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923143"/>
                  </a:ext>
                </a:extLst>
              </a:tr>
              <a:tr h="1432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    Моршанск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10%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11%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12%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14%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19</a:t>
                      </a:r>
                      <a:r>
                        <a:rPr lang="ru-RU" sz="1400" b="1" dirty="0">
                          <a:effectLst/>
                        </a:rPr>
                        <a:t>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12%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0%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9%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14%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12%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966FF">
                        <a:alpha val="6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82096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60678" y="56698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3" algn="ctr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Структура доли доходов по филиалам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3" algn="ctr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4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5750" y="365126"/>
            <a:ext cx="6758049" cy="656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Расходы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52147714"/>
              </p:ext>
            </p:extLst>
          </p:nvPr>
        </p:nvGraphicFramePr>
        <p:xfrm>
          <a:off x="4500748" y="1413164"/>
          <a:ext cx="6994565" cy="4643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942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2520</TotalTime>
  <Words>8759</Words>
  <Application>Microsoft Office PowerPoint</Application>
  <PresentationFormat>Широкоэкранный</PresentationFormat>
  <Paragraphs>2493</Paragraphs>
  <Slides>111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111</vt:i4>
      </vt:variant>
    </vt:vector>
  </HeadingPairs>
  <TitlesOfParts>
    <vt:vector size="119" baseType="lpstr">
      <vt:lpstr>Arial</vt:lpstr>
      <vt:lpstr>Calibri</vt:lpstr>
      <vt:lpstr>Calibri Light</vt:lpstr>
      <vt:lpstr>Segoe Print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Доля впервые выявленного сифилиса у беременных</vt:lpstr>
      <vt:lpstr>Презентация PowerPoint</vt:lpstr>
      <vt:lpstr>  Динамика заболеваемости сифилисом  в возрастной группе 0-17</vt:lpstr>
      <vt:lpstr>Презентация PowerPoint</vt:lpstr>
      <vt:lpstr>Заболеваемость гонореей</vt:lpstr>
      <vt:lpstr>Заболеваемость трихомониазом</vt:lpstr>
      <vt:lpstr>Заболеваемость хламидиозом</vt:lpstr>
      <vt:lpstr>Заболеваемость аногенитальными бородавками</vt:lpstr>
      <vt:lpstr>Заболеваемость  аногенитальной герпетической инфекцией</vt:lpstr>
      <vt:lpstr>Презентация PowerPoint</vt:lpstr>
      <vt:lpstr>Заболеваемость микроспорией</vt:lpstr>
      <vt:lpstr>Заболеваемость чесоткой</vt:lpstr>
      <vt:lpstr>Презентация PowerPoint</vt:lpstr>
      <vt:lpstr>Диспансерное наблюдение</vt:lpstr>
      <vt:lpstr>Презентация PowerPoint</vt:lpstr>
      <vt:lpstr>Диспансерный учет (впервые выявленные)</vt:lpstr>
      <vt:lpstr>Диспансерное наблюдение  (заразные кожные заболевания) </vt:lpstr>
      <vt:lpstr>Льготное лекарственное обеспечение</vt:lpstr>
      <vt:lpstr>Вызовы на дом</vt:lpstr>
      <vt:lpstr>Вызовы в ЛПУ</vt:lpstr>
      <vt:lpstr>Направления в федеральные клиники</vt:lpstr>
      <vt:lpstr>Презентация PowerPoint</vt:lpstr>
      <vt:lpstr>Презентация PowerPoint</vt:lpstr>
      <vt:lpstr>Презентация PowerPoint</vt:lpstr>
      <vt:lpstr>   Структура госпитализации в стационар  по нозологиям  </vt:lpstr>
      <vt:lpstr>ДОЛЯ ЗАРАЗНЫХ КОЖНЫХ ЗАБОЛЕВАНИЙ  В СТРУКТУРЕ ГОСПИТАЛИЗИРОВАННЫХ</vt:lpstr>
      <vt:lpstr>Презентация PowerPoint</vt:lpstr>
      <vt:lpstr>Сравнительные показатели деятельности стационаров дневного пребывания  ГБУЗ «ТОКВКД»  </vt:lpstr>
      <vt:lpstr>Число пациентов,  получивших физиотерапевтическое лечение</vt:lpstr>
      <vt:lpstr>Распределение  город/село</vt:lpstr>
      <vt:lpstr>Презентация PowerPoint</vt:lpstr>
      <vt:lpstr>Распределение по нозологиям</vt:lpstr>
      <vt:lpstr>ОХВАТ ФИЗИОТЕРАПЕВТИЧЕСКИМ ЛЕЧЕНИЕМ БОЛЬНЫХ ПСОРИАЗОМ</vt:lpstr>
      <vt:lpstr>Охват физиолечением стационарных больных </vt:lpstr>
      <vt:lpstr>Деятельность клинико-диагностической лаборатории (всего исследований) </vt:lpstr>
      <vt:lpstr>Лабораторные исследований в разрезе отделений</vt:lpstr>
      <vt:lpstr>Презентация PowerPoint</vt:lpstr>
      <vt:lpstr>Динамика по видам исследований</vt:lpstr>
      <vt:lpstr>Серологический отдел</vt:lpstr>
      <vt:lpstr>ДИНАМИКА</vt:lpstr>
      <vt:lpstr>Презентация PowerPoint</vt:lpstr>
      <vt:lpstr>Бактериологический отдел</vt:lpstr>
      <vt:lpstr>Общеклинические анализы</vt:lpstr>
      <vt:lpstr>Презентация PowerPoint</vt:lpstr>
      <vt:lpstr>Презентация PowerPoint</vt:lpstr>
      <vt:lpstr>ЧИСЛО ДНЕЙ ВРЕМЕННОЙ НЕТРУДСПОСОБНОСТИ ПО ВСЕМ ПРИЧИНАМ</vt:lpstr>
      <vt:lpstr>Число случаев временной нетрудоспособности по заболеванию в 2023 году составило 791 (92,2%), что соответствует 9 525 дням ВН. Это на 3,4% случаев больше, чем в 2022 году - 765 (93,7%) и 8 914 дней временной нетрудоспособности по заболеванию, в 2021 -  9 243 дня.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Работа врачебной комиссии</vt:lpstr>
      <vt:lpstr>Презентация PowerPoint</vt:lpstr>
      <vt:lpstr>  Контроль качества и безопасности медицинской деятельности </vt:lpstr>
      <vt:lpstr>Работа кабинета  организационно-методической и научной работы  </vt:lpstr>
      <vt:lpstr>Презентация PowerPoint</vt:lpstr>
      <vt:lpstr>Выходы в организованные коллективы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Информационно-разъяснительная работа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Финансирование   Доходы</vt:lpstr>
      <vt:lpstr>Презентация PowerPoint</vt:lpstr>
      <vt:lpstr>Расходы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БЛАГОДАРЮ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154</cp:revision>
  <dcterms:created xsi:type="dcterms:W3CDTF">2023-01-25T09:52:23Z</dcterms:created>
  <dcterms:modified xsi:type="dcterms:W3CDTF">2024-04-09T08:15:32Z</dcterms:modified>
</cp:coreProperties>
</file>