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5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6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7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2.xml" ContentType="application/vnd.openxmlformats-officedocument.themeOverride+xml"/>
  <Override PartName="/ppt/charts/chart18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9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2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3.xml" ContentType="application/vnd.openxmlformats-officedocument.drawingml.chart+xml"/>
  <Override PartName="/ppt/drawings/drawing1.xml" ContentType="application/vnd.openxmlformats-officedocument.drawingml.chartshapes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theme/themeOverride3.xml" ContentType="application/vnd.openxmlformats-officedocument.themeOverride+xml"/>
  <Override PartName="/ppt/charts/chart29.xml" ContentType="application/vnd.openxmlformats-officedocument.drawingml.chart+xml"/>
  <Override PartName="/ppt/theme/themeOverride4.xml" ContentType="application/vnd.openxmlformats-officedocument.themeOverride+xml"/>
  <Override PartName="/ppt/charts/chart30.xml" ContentType="application/vnd.openxmlformats-officedocument.drawingml.chart+xml"/>
  <Override PartName="/ppt/theme/themeOverride5.xml" ContentType="application/vnd.openxmlformats-officedocument.themeOverride+xml"/>
  <Override PartName="/ppt/charts/chart3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32.xml" ContentType="application/vnd.openxmlformats-officedocument.drawingml.chart+xml"/>
  <Override PartName="/ppt/theme/themeOverride6.xml" ContentType="application/vnd.openxmlformats-officedocument.themeOverride+xml"/>
  <Override PartName="/ppt/charts/chart33.xml" ContentType="application/vnd.openxmlformats-officedocument.drawingml.chart+xml"/>
  <Override PartName="/ppt/theme/themeOverride7.xml" ContentType="application/vnd.openxmlformats-officedocument.themeOverride+xml"/>
  <Override PartName="/ppt/charts/chart34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35.xml" ContentType="application/vnd.openxmlformats-officedocument.drawingml.chart+xml"/>
  <Override PartName="/ppt/theme/themeOverride8.xml" ContentType="application/vnd.openxmlformats-officedocument.themeOverride+xml"/>
  <Override PartName="/ppt/charts/chart36.xml" ContentType="application/vnd.openxmlformats-officedocument.drawingml.chart+xml"/>
  <Override PartName="/ppt/notesSlides/notesSlide1.xml" ContentType="application/vnd.openxmlformats-officedocument.presentationml.notesSlide+xml"/>
  <Override PartName="/ppt/charts/chart37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38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39.xml" ContentType="application/vnd.openxmlformats-officedocument.drawingml.chart+xml"/>
  <Override PartName="/ppt/theme/themeOverride9.xml" ContentType="application/vnd.openxmlformats-officedocument.themeOverride+xml"/>
  <Override PartName="/ppt/charts/chart40.xml" ContentType="application/vnd.openxmlformats-officedocument.drawingml.chart+xml"/>
  <Override PartName="/ppt/theme/themeOverride10.xml" ContentType="application/vnd.openxmlformats-officedocument.themeOverride+xml"/>
  <Override PartName="/ppt/charts/chart41.xml" ContentType="application/vnd.openxmlformats-officedocument.drawingml.chart+xml"/>
  <Override PartName="/ppt/theme/themeOverride1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0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349" r:id="rId13"/>
    <p:sldId id="350" r:id="rId14"/>
    <p:sldId id="267" r:id="rId15"/>
    <p:sldId id="268" r:id="rId16"/>
    <p:sldId id="351" r:id="rId17"/>
    <p:sldId id="269" r:id="rId18"/>
    <p:sldId id="271" r:id="rId19"/>
    <p:sldId id="359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52" r:id="rId66"/>
    <p:sldId id="353" r:id="rId67"/>
    <p:sldId id="354" r:id="rId68"/>
    <p:sldId id="355" r:id="rId69"/>
    <p:sldId id="356" r:id="rId70"/>
    <p:sldId id="357" r:id="rId71"/>
    <p:sldId id="358" r:id="rId72"/>
    <p:sldId id="317" r:id="rId73"/>
    <p:sldId id="318" r:id="rId74"/>
    <p:sldId id="319" r:id="rId75"/>
    <p:sldId id="320" r:id="rId76"/>
    <p:sldId id="321" r:id="rId77"/>
    <p:sldId id="322" r:id="rId78"/>
    <p:sldId id="323" r:id="rId79"/>
    <p:sldId id="324" r:id="rId80"/>
    <p:sldId id="325" r:id="rId81"/>
    <p:sldId id="326" r:id="rId82"/>
    <p:sldId id="327" r:id="rId83"/>
    <p:sldId id="328" r:id="rId84"/>
    <p:sldId id="329" r:id="rId85"/>
    <p:sldId id="330" r:id="rId86"/>
    <p:sldId id="331" r:id="rId87"/>
    <p:sldId id="333" r:id="rId88"/>
    <p:sldId id="334" r:id="rId89"/>
    <p:sldId id="335" r:id="rId90"/>
    <p:sldId id="336" r:id="rId91"/>
    <p:sldId id="337" r:id="rId92"/>
    <p:sldId id="338" r:id="rId93"/>
    <p:sldId id="339" r:id="rId94"/>
    <p:sldId id="340" r:id="rId95"/>
    <p:sldId id="341" r:id="rId96"/>
    <p:sldId id="342" r:id="rId97"/>
    <p:sldId id="343" r:id="rId98"/>
    <p:sldId id="344" r:id="rId99"/>
    <p:sldId id="345" r:id="rId100"/>
    <p:sldId id="346" r:id="rId101"/>
    <p:sldId id="347" r:id="rId102"/>
    <p:sldId id="348" r:id="rId10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03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2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7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8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0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1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6.xlsx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7.xlsx"/><Relationship Id="rId1" Type="http://schemas.openxmlformats.org/officeDocument/2006/relationships/themeOverride" Target="../theme/themeOverride3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8.xlsx"/><Relationship Id="rId1" Type="http://schemas.openxmlformats.org/officeDocument/2006/relationships/themeOverride" Target="../theme/themeOverride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9.xlsx"/><Relationship Id="rId1" Type="http://schemas.openxmlformats.org/officeDocument/2006/relationships/themeOverride" Target="../theme/themeOverride5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0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1.xlsx"/><Relationship Id="rId1" Type="http://schemas.openxmlformats.org/officeDocument/2006/relationships/themeOverride" Target="../theme/themeOverride6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2.xlsx"/><Relationship Id="rId1" Type="http://schemas.openxmlformats.org/officeDocument/2006/relationships/themeOverride" Target="../theme/themeOverride7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3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4.xlsx"/><Relationship Id="rId1" Type="http://schemas.openxmlformats.org/officeDocument/2006/relationships/themeOverride" Target="../theme/themeOverride8.xm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5.xlsx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6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7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8.xlsx"/><Relationship Id="rId1" Type="http://schemas.openxmlformats.org/officeDocument/2006/relationships/themeOverride" Target="../theme/themeOverride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9.xlsx"/><Relationship Id="rId1" Type="http://schemas.openxmlformats.org/officeDocument/2006/relationships/themeOverride" Target="../theme/themeOverride10.xml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0.xlsx"/><Relationship Id="rId1" Type="http://schemas.openxmlformats.org/officeDocument/2006/relationships/themeOverride" Target="../theme/themeOverride1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 smtClean="0"/>
              <a:t>Заболеваемость</a:t>
            </a:r>
            <a:r>
              <a:rPr lang="ru-RU" sz="2000" baseline="0" dirty="0" smtClean="0"/>
              <a:t> сифилисом</a:t>
            </a:r>
            <a:endParaRPr lang="ru-RU" sz="2000" dirty="0"/>
          </a:p>
        </c:rich>
      </c:tx>
      <c:layout>
        <c:manualLayout>
          <c:xMode val="edge"/>
          <c:yMode val="edge"/>
          <c:x val="0.3452551683998232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8967568990954611E-2"/>
          <c:y val="1.7467982448586383E-2"/>
          <c:w val="0.92782428512225446"/>
          <c:h val="0.672949454256907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8000"/>
                    <a:shade val="51000"/>
                    <a:satMod val="130000"/>
                  </a:schemeClr>
                </a:gs>
                <a:gs pos="80000">
                  <a:schemeClr val="accent2">
                    <a:tint val="58000"/>
                    <a:shade val="93000"/>
                    <a:satMod val="130000"/>
                  </a:schemeClr>
                </a:gs>
                <a:gs pos="100000">
                  <a:schemeClr val="accent2">
                    <a:tint val="58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РФ</c:v>
                </c:pt>
                <c:pt idx="1">
                  <c:v>ЦФО</c:v>
                </c:pt>
                <c:pt idx="2">
                  <c:v>Тамбовская область</c:v>
                </c:pt>
                <c:pt idx="3">
                  <c:v>Ярославская область</c:v>
                </c:pt>
                <c:pt idx="4">
                  <c:v>Тульская область</c:v>
                </c:pt>
                <c:pt idx="5">
                  <c:v>Рязанская область</c:v>
                </c:pt>
                <c:pt idx="6">
                  <c:v>Владимирская область</c:v>
                </c:pt>
                <c:pt idx="7">
                  <c:v>Брянская область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15</c:v>
                </c:pt>
                <c:pt idx="1">
                  <c:v>18.100000000000001</c:v>
                </c:pt>
                <c:pt idx="2">
                  <c:v>3.5</c:v>
                </c:pt>
                <c:pt idx="3">
                  <c:v>12.5</c:v>
                </c:pt>
                <c:pt idx="4">
                  <c:v>14.7</c:v>
                </c:pt>
                <c:pt idx="5">
                  <c:v>5.5</c:v>
                </c:pt>
                <c:pt idx="6">
                  <c:v>9.1999999999999993</c:v>
                </c:pt>
                <c:pt idx="7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00-477E-990D-732C9BC1667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86000"/>
                    <a:shade val="51000"/>
                    <a:satMod val="130000"/>
                  </a:schemeClr>
                </a:gs>
                <a:gs pos="80000">
                  <a:schemeClr val="accent2">
                    <a:tint val="86000"/>
                    <a:shade val="93000"/>
                    <a:satMod val="130000"/>
                  </a:schemeClr>
                </a:gs>
                <a:gs pos="100000">
                  <a:schemeClr val="accent2">
                    <a:tint val="86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10"/>
              <c:layout>
                <c:manualLayout>
                  <c:x val="-1.444788441692466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00-477E-990D-732C9BC166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РФ</c:v>
                </c:pt>
                <c:pt idx="1">
                  <c:v>ЦФО</c:v>
                </c:pt>
                <c:pt idx="2">
                  <c:v>Тамбовская область</c:v>
                </c:pt>
                <c:pt idx="3">
                  <c:v>Ярославская область</c:v>
                </c:pt>
                <c:pt idx="4">
                  <c:v>Тульская область</c:v>
                </c:pt>
                <c:pt idx="5">
                  <c:v>Рязанская область</c:v>
                </c:pt>
                <c:pt idx="6">
                  <c:v>Владимирская область</c:v>
                </c:pt>
                <c:pt idx="7">
                  <c:v>Брянская область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10.4</c:v>
                </c:pt>
                <c:pt idx="1">
                  <c:v>13.3</c:v>
                </c:pt>
                <c:pt idx="2">
                  <c:v>2.4</c:v>
                </c:pt>
                <c:pt idx="3">
                  <c:v>10.6</c:v>
                </c:pt>
                <c:pt idx="4">
                  <c:v>10.3</c:v>
                </c:pt>
                <c:pt idx="5">
                  <c:v>2.8</c:v>
                </c:pt>
                <c:pt idx="6">
                  <c:v>9</c:v>
                </c:pt>
                <c:pt idx="7">
                  <c:v>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C00-477E-990D-732C9BC1667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86000"/>
                    <a:shade val="51000"/>
                    <a:satMod val="130000"/>
                  </a:schemeClr>
                </a:gs>
                <a:gs pos="80000">
                  <a:schemeClr val="accent2">
                    <a:shade val="86000"/>
                    <a:shade val="93000"/>
                    <a:satMod val="130000"/>
                  </a:schemeClr>
                </a:gs>
                <a:gs pos="100000">
                  <a:schemeClr val="accent2">
                    <a:shade val="86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1"/>
              <c:layout>
                <c:manualLayout>
                  <c:x val="2.1218890680033321E-17"/>
                  <c:y val="-4.761904761904769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C00-477E-990D-732C9BC1667F}"/>
                </c:ext>
              </c:extLst>
            </c:dLbl>
            <c:dLbl>
              <c:idx val="2"/>
              <c:layout>
                <c:manualLayout>
                  <c:x val="0"/>
                  <c:y val="-3.1007751937984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C00-477E-990D-732C9BC166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РФ</c:v>
                </c:pt>
                <c:pt idx="1">
                  <c:v>ЦФО</c:v>
                </c:pt>
                <c:pt idx="2">
                  <c:v>Тамбовская область</c:v>
                </c:pt>
                <c:pt idx="3">
                  <c:v>Ярославская область</c:v>
                </c:pt>
                <c:pt idx="4">
                  <c:v>Тульская область</c:v>
                </c:pt>
                <c:pt idx="5">
                  <c:v>Рязанская область</c:v>
                </c:pt>
                <c:pt idx="6">
                  <c:v>Владимирская область</c:v>
                </c:pt>
                <c:pt idx="7">
                  <c:v>Брянская область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14.5</c:v>
                </c:pt>
                <c:pt idx="1">
                  <c:v>24.5</c:v>
                </c:pt>
                <c:pt idx="2">
                  <c:v>2.7</c:v>
                </c:pt>
                <c:pt idx="3">
                  <c:v>13.9</c:v>
                </c:pt>
                <c:pt idx="4">
                  <c:v>19.2</c:v>
                </c:pt>
                <c:pt idx="5">
                  <c:v>4.7</c:v>
                </c:pt>
                <c:pt idx="6">
                  <c:v>14.2</c:v>
                </c:pt>
                <c:pt idx="7">
                  <c:v>8.1999999999999993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C00-477E-990D-732C9BC1667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8000"/>
                    <a:shade val="51000"/>
                    <a:satMod val="130000"/>
                  </a:schemeClr>
                </a:gs>
                <a:gs pos="80000">
                  <a:schemeClr val="accent2">
                    <a:shade val="58000"/>
                    <a:shade val="93000"/>
                    <a:satMod val="130000"/>
                  </a:schemeClr>
                </a:gs>
                <a:gs pos="100000">
                  <a:schemeClr val="accent2">
                    <a:shade val="58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РФ</c:v>
                </c:pt>
                <c:pt idx="1">
                  <c:v>ЦФО</c:v>
                </c:pt>
                <c:pt idx="2">
                  <c:v>Тамбовская область</c:v>
                </c:pt>
                <c:pt idx="3">
                  <c:v>Ярославская область</c:v>
                </c:pt>
                <c:pt idx="4">
                  <c:v>Тульская область</c:v>
                </c:pt>
                <c:pt idx="5">
                  <c:v>Рязанская область</c:v>
                </c:pt>
                <c:pt idx="6">
                  <c:v>Владимирская область</c:v>
                </c:pt>
                <c:pt idx="7">
                  <c:v>Брянская область</c:v>
                </c:pt>
              </c:strCache>
            </c:strRef>
          </c:cat>
          <c:val>
            <c:numRef>
              <c:f>Лист1!$E$2:$E$9</c:f>
              <c:numCache>
                <c:formatCode>General</c:formatCode>
                <c:ptCount val="8"/>
                <c:pt idx="2">
                  <c:v>3.1</c:v>
                </c:pt>
                <c:pt idx="3">
                  <c:v>17.899999999999999</c:v>
                </c:pt>
                <c:pt idx="4">
                  <c:v>20</c:v>
                </c:pt>
                <c:pt idx="5">
                  <c:v>4.9000000000000004</c:v>
                </c:pt>
                <c:pt idx="6">
                  <c:v>19</c:v>
                </c:pt>
                <c:pt idx="7">
                  <c:v>15.2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C00-477E-990D-732C9BC1667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81325264"/>
        <c:axId val="581322520"/>
      </c:barChart>
      <c:catAx>
        <c:axId val="581325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1322520"/>
        <c:crosses val="autoZero"/>
        <c:auto val="1"/>
        <c:lblAlgn val="ctr"/>
        <c:lblOffset val="100"/>
        <c:noMultiLvlLbl val="0"/>
      </c:catAx>
      <c:valAx>
        <c:axId val="581322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1325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Количество исследований на сифилис в диспансере</a:t>
            </a:r>
          </a:p>
        </c:rich>
      </c:tx>
      <c:layout>
        <c:manualLayout>
          <c:xMode val="edge"/>
          <c:yMode val="edge"/>
          <c:x val="0.15302944764837503"/>
          <c:y val="4.42481384130314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31750" cap="rnd">
              <a:solidFill>
                <a:schemeClr val="accent4">
                  <a:shade val="6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4">
                  <a:shade val="65000"/>
                </a:schemeClr>
              </a:solidFill>
              <a:ln>
                <a:noFill/>
              </a:ln>
              <a:effectLst/>
            </c:spPr>
          </c:marker>
          <c:dLbls>
            <c:delete val="1"/>
          </c:dLbls>
          <c:cat>
            <c:numRef>
              <c:f>Лист1!$A$2:$A$17</c:f>
              <c:numCache>
                <c:formatCode>General</c:formatCode>
                <c:ptCount val="16"/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numCache>
            </c:numRef>
          </c:cat>
          <c:val>
            <c:numRef>
              <c:f>Лист1!$B$2:$B$17</c:f>
              <c:numCache>
                <c:formatCode>General</c:formatCode>
                <c:ptCount val="16"/>
                <c:pt idx="1">
                  <c:v>338908</c:v>
                </c:pt>
                <c:pt idx="2">
                  <c:v>329097</c:v>
                </c:pt>
                <c:pt idx="3">
                  <c:v>312614</c:v>
                </c:pt>
                <c:pt idx="4">
                  <c:v>314972</c:v>
                </c:pt>
                <c:pt idx="5">
                  <c:v>298473</c:v>
                </c:pt>
                <c:pt idx="6">
                  <c:v>196493</c:v>
                </c:pt>
                <c:pt idx="7">
                  <c:v>204136</c:v>
                </c:pt>
                <c:pt idx="8">
                  <c:v>165523</c:v>
                </c:pt>
                <c:pt idx="9">
                  <c:v>139379</c:v>
                </c:pt>
                <c:pt idx="10">
                  <c:v>88133</c:v>
                </c:pt>
                <c:pt idx="11">
                  <c:v>61426</c:v>
                </c:pt>
                <c:pt idx="12">
                  <c:v>43796</c:v>
                </c:pt>
                <c:pt idx="13">
                  <c:v>38055</c:v>
                </c:pt>
                <c:pt idx="14">
                  <c:v>38058</c:v>
                </c:pt>
                <c:pt idx="15">
                  <c:v>38335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A929-4486-85EF-CFE513C97B6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ln w="317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4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Лист1!$A$2:$A$17</c:f>
              <c:numCache>
                <c:formatCode>General</c:formatCode>
                <c:ptCount val="16"/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numCache>
            </c:numRef>
          </c:cat>
          <c:val>
            <c:numRef>
              <c:f>Лист1!$C$2:$C$17</c:f>
              <c:numCache>
                <c:formatCode>General</c:formatCode>
                <c:ptCount val="1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A929-4486-85EF-CFE513C97B6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31750" cap="rnd">
              <a:solidFill>
                <a:schemeClr val="accent4">
                  <a:tint val="6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4">
                  <a:tint val="65000"/>
                </a:schemeClr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Лист1!$A$2:$A$17</c:f>
              <c:numCache>
                <c:formatCode>General</c:formatCode>
                <c:ptCount val="16"/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numCache>
            </c:numRef>
          </c:cat>
          <c:val>
            <c:numRef>
              <c:f>Лист1!$D$2:$D$17</c:f>
              <c:numCache>
                <c:formatCode>General</c:formatCode>
                <c:ptCount val="1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A929-4486-85EF-CFE513C97B6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81329184"/>
        <c:axId val="581329576"/>
      </c:lineChart>
      <c:catAx>
        <c:axId val="581329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1329576"/>
        <c:crosses val="autoZero"/>
        <c:auto val="1"/>
        <c:lblAlgn val="ctr"/>
        <c:lblOffset val="100"/>
        <c:noMultiLvlLbl val="0"/>
      </c:catAx>
      <c:valAx>
        <c:axId val="58132957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81329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Заболеваемость сифилисом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исследований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Лист1!$A$2:$A$17</c:f>
              <c:numCache>
                <c:formatCode>General</c:formatCode>
                <c:ptCount val="16"/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numCache>
            </c:numRef>
          </c:cat>
          <c:val>
            <c:numRef>
              <c:f>Лист1!$B$2:$B$17</c:f>
              <c:numCache>
                <c:formatCode>General</c:formatCode>
                <c:ptCount val="1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0571-47A1-8E29-67B73B07167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заболеваемость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delete val="1"/>
          </c:dLbls>
          <c:cat>
            <c:numRef>
              <c:f>Лист1!$A$2:$A$17</c:f>
              <c:numCache>
                <c:formatCode>General</c:formatCode>
                <c:ptCount val="16"/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numCache>
            </c:numRef>
          </c:cat>
          <c:val>
            <c:numRef>
              <c:f>Лист1!$C$2:$C$17</c:f>
              <c:numCache>
                <c:formatCode>General</c:formatCode>
                <c:ptCount val="16"/>
                <c:pt idx="1">
                  <c:v>46.1</c:v>
                </c:pt>
                <c:pt idx="2">
                  <c:v>39.5</c:v>
                </c:pt>
                <c:pt idx="3">
                  <c:v>38.5</c:v>
                </c:pt>
                <c:pt idx="4">
                  <c:v>22.4</c:v>
                </c:pt>
                <c:pt idx="5">
                  <c:v>20</c:v>
                </c:pt>
                <c:pt idx="6">
                  <c:v>17.8</c:v>
                </c:pt>
                <c:pt idx="7">
                  <c:v>10.6</c:v>
                </c:pt>
                <c:pt idx="8">
                  <c:v>8.9</c:v>
                </c:pt>
                <c:pt idx="9">
                  <c:v>6.5</c:v>
                </c:pt>
                <c:pt idx="10">
                  <c:v>7.5</c:v>
                </c:pt>
                <c:pt idx="11">
                  <c:v>4.7</c:v>
                </c:pt>
                <c:pt idx="12">
                  <c:v>2.8</c:v>
                </c:pt>
                <c:pt idx="13">
                  <c:v>2.2999999999999998</c:v>
                </c:pt>
                <c:pt idx="14">
                  <c:v>2.4</c:v>
                </c:pt>
                <c:pt idx="15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0571-47A1-8E29-67B73B07167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81329184"/>
        <c:axId val="581329576"/>
      </c:lineChart>
      <c:catAx>
        <c:axId val="581329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1329576"/>
        <c:crosses val="autoZero"/>
        <c:auto val="1"/>
        <c:lblAlgn val="ctr"/>
        <c:lblOffset val="100"/>
        <c:noMultiLvlLbl val="0"/>
      </c:catAx>
      <c:valAx>
        <c:axId val="58132957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81329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3196118190409E-2"/>
          <c:y val="0.10022783774257013"/>
          <c:w val="0.94907407407407407"/>
          <c:h val="0.760911761029871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2008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64-4288-88C1-A9E31AC7809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2009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64-4288-88C1-A9E31AC7809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2010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64-4288-88C1-A9E31AC7809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2011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764-4288-88C1-A9E31AC78095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2012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18.2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64-4288-88C1-A9E31AC78095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2013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16.899999999999999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764-4288-88C1-A9E31AC78095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2014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hade val="51000"/>
                    <a:satMod val="130000"/>
                  </a:schemeClr>
                </a:gs>
                <a:gs pos="80000">
                  <a:schemeClr val="accent1">
                    <a:lumMod val="60000"/>
                    <a:shade val="93000"/>
                    <a:satMod val="130000"/>
                  </a:schemeClr>
                </a:gs>
                <a:gs pos="100000">
                  <a:schemeClr val="accent1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12.7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764-4288-88C1-A9E31AC78095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2015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hade val="51000"/>
                    <a:satMod val="130000"/>
                  </a:schemeClr>
                </a:gs>
                <a:gs pos="80000">
                  <a:schemeClr val="accent2">
                    <a:lumMod val="60000"/>
                    <a:shade val="93000"/>
                    <a:satMod val="130000"/>
                  </a:schemeClr>
                </a:gs>
                <a:gs pos="100000">
                  <a:schemeClr val="accent2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10.199999999999999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764-4288-88C1-A9E31AC78095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shade val="51000"/>
                    <a:satMod val="130000"/>
                  </a:schemeClr>
                </a:gs>
                <a:gs pos="80000">
                  <a:schemeClr val="accent3">
                    <a:lumMod val="60000"/>
                    <a:shade val="93000"/>
                    <a:satMod val="130000"/>
                  </a:schemeClr>
                </a:gs>
                <a:gs pos="100000">
                  <a:schemeClr val="accent3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Лист1!$J$2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764-4288-88C1-A9E31AC78095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shade val="51000"/>
                    <a:satMod val="130000"/>
                  </a:schemeClr>
                </a:gs>
                <a:gs pos="80000">
                  <a:schemeClr val="accent4">
                    <a:lumMod val="60000"/>
                    <a:shade val="93000"/>
                    <a:satMod val="130000"/>
                  </a:schemeClr>
                </a:gs>
                <a:gs pos="100000">
                  <a:schemeClr val="accent4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Лист1!$K$2</c:f>
              <c:numCache>
                <c:formatCode>General</c:formatCode>
                <c:ptCount val="1"/>
                <c:pt idx="0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764-4288-88C1-A9E31AC78095}"/>
            </c:ext>
          </c:extLst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60000"/>
                    <a:shade val="51000"/>
                    <a:satMod val="130000"/>
                  </a:schemeClr>
                </a:gs>
                <a:gs pos="80000">
                  <a:schemeClr val="accent5">
                    <a:lumMod val="60000"/>
                    <a:shade val="93000"/>
                    <a:satMod val="130000"/>
                  </a:schemeClr>
                </a:gs>
                <a:gs pos="100000">
                  <a:schemeClr val="accent5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Лист1!$L$2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764-4288-88C1-A9E31AC78095}"/>
            </c:ext>
          </c:extLst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60000"/>
                    <a:shade val="51000"/>
                    <a:satMod val="130000"/>
                  </a:schemeClr>
                </a:gs>
                <a:gs pos="80000">
                  <a:schemeClr val="accent6">
                    <a:lumMod val="60000"/>
                    <a:shade val="93000"/>
                    <a:satMod val="130000"/>
                  </a:schemeClr>
                </a:gs>
                <a:gs pos="100000">
                  <a:schemeClr val="accent6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Лист1!$M$2</c:f>
              <c:numCache>
                <c:formatCode>General</c:formatCode>
                <c:ptCount val="1"/>
                <c:pt idx="0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764-4288-88C1-A9E31AC78095}"/>
            </c:ext>
          </c:extLst>
        </c:ser>
        <c:ser>
          <c:idx val="12"/>
          <c:order val="12"/>
          <c:tx>
            <c:strRef>
              <c:f>Лист1!$N$1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80000"/>
                    <a:lumOff val="20000"/>
                    <a:shade val="51000"/>
                    <a:satMod val="130000"/>
                  </a:schemeClr>
                </a:gs>
                <a:gs pos="80000">
                  <a:schemeClr val="accent1">
                    <a:lumMod val="80000"/>
                    <a:lumOff val="20000"/>
                    <a:shade val="93000"/>
                    <a:satMod val="130000"/>
                  </a:schemeClr>
                </a:gs>
                <a:gs pos="100000">
                  <a:schemeClr val="accent1">
                    <a:lumMod val="80000"/>
                    <a:lumOff val="2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Лист1!$N$2</c:f>
              <c:numCache>
                <c:formatCode>General</c:formatCode>
                <c:ptCount val="1"/>
                <c:pt idx="0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764-4288-88C1-A9E31AC78095}"/>
            </c:ext>
          </c:extLst>
        </c:ser>
        <c:ser>
          <c:idx val="13"/>
          <c:order val="13"/>
          <c:tx>
            <c:strRef>
              <c:f>Лист1!$O$1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80000"/>
                    <a:lumOff val="20000"/>
                    <a:shade val="51000"/>
                    <a:satMod val="130000"/>
                  </a:schemeClr>
                </a:gs>
                <a:gs pos="80000">
                  <a:schemeClr val="accent2">
                    <a:lumMod val="80000"/>
                    <a:lumOff val="20000"/>
                    <a:shade val="93000"/>
                    <a:satMod val="130000"/>
                  </a:schemeClr>
                </a:gs>
                <a:gs pos="100000">
                  <a:schemeClr val="accent2">
                    <a:lumMod val="80000"/>
                    <a:lumOff val="2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Лист1!$O$2</c:f>
              <c:numCache>
                <c:formatCode>General</c:formatCode>
                <c:ptCount val="1"/>
                <c:pt idx="0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764-4288-88C1-A9E31AC78095}"/>
            </c:ext>
          </c:extLst>
        </c:ser>
        <c:ser>
          <c:idx val="14"/>
          <c:order val="14"/>
          <c:tx>
            <c:strRef>
              <c:f>Лист1!$P$1</c:f>
              <c:strCache>
                <c:ptCount val="1"/>
                <c:pt idx="0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80000"/>
                    <a:lumOff val="20000"/>
                    <a:shade val="51000"/>
                    <a:satMod val="130000"/>
                  </a:schemeClr>
                </a:gs>
                <a:gs pos="80000">
                  <a:schemeClr val="accent3">
                    <a:lumMod val="80000"/>
                    <a:lumOff val="20000"/>
                    <a:shade val="93000"/>
                    <a:satMod val="130000"/>
                  </a:schemeClr>
                </a:gs>
                <a:gs pos="100000">
                  <a:schemeClr val="accent3">
                    <a:lumMod val="80000"/>
                    <a:lumOff val="2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Лист1!$P$2</c:f>
              <c:numCache>
                <c:formatCode>General</c:formatCode>
                <c:ptCount val="1"/>
                <c:pt idx="0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764-4288-88C1-A9E31AC7809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03670664"/>
        <c:axId val="603674928"/>
      </c:barChart>
      <c:catAx>
        <c:axId val="6036706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03674928"/>
        <c:crosses val="autoZero"/>
        <c:auto val="1"/>
        <c:lblAlgn val="ctr"/>
        <c:lblOffset val="100"/>
        <c:noMultiLvlLbl val="0"/>
      </c:catAx>
      <c:valAx>
        <c:axId val="6036749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03670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720228721409824"/>
          <c:w val="0.9907691746864975"/>
          <c:h val="0.127977127859017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518786194940153E-2"/>
          <c:y val="0.12346564104825593"/>
          <c:w val="0.90893199535234381"/>
          <c:h val="0.721643719399706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Тамбовская область </c:v>
                </c:pt>
                <c:pt idx="2">
                  <c:v>РФ</c:v>
                </c:pt>
                <c:pt idx="4">
                  <c:v>ЦФО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71.7</c:v>
                </c:pt>
                <c:pt idx="2">
                  <c:v>55.4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06-4A49-B005-91D48B2CBE7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Тамбовская область </c:v>
                </c:pt>
                <c:pt idx="2">
                  <c:v>РФ</c:v>
                </c:pt>
                <c:pt idx="4">
                  <c:v>ЦФО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59.4</c:v>
                </c:pt>
                <c:pt idx="2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06-4A49-B005-91D48B2CBE7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Тамбовская область </c:v>
                </c:pt>
                <c:pt idx="2">
                  <c:v>РФ</c:v>
                </c:pt>
                <c:pt idx="4">
                  <c:v>ЦФО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58.9</c:v>
                </c:pt>
                <c:pt idx="2">
                  <c:v>42.8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206-4A49-B005-91D48B2CBE7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Тамбовская область </c:v>
                </c:pt>
                <c:pt idx="2">
                  <c:v>РФ</c:v>
                </c:pt>
                <c:pt idx="4">
                  <c:v>ЦФО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61.7</c:v>
                </c:pt>
                <c:pt idx="2">
                  <c:v>37.4</c:v>
                </c:pt>
                <c:pt idx="4">
                  <c:v>21.4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206-4A49-B005-91D48B2CBE7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Тамбовская область </c:v>
                </c:pt>
                <c:pt idx="2">
                  <c:v>РФ</c:v>
                </c:pt>
                <c:pt idx="4">
                  <c:v>ЦФО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52.8</c:v>
                </c:pt>
                <c:pt idx="2">
                  <c:v>26.4</c:v>
                </c:pt>
                <c:pt idx="4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06-4A49-B005-91D48B2CBE7A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Тамбовская область </c:v>
                </c:pt>
                <c:pt idx="2">
                  <c:v>РФ</c:v>
                </c:pt>
                <c:pt idx="4">
                  <c:v>ЦФО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56.6</c:v>
                </c:pt>
                <c:pt idx="2">
                  <c:v>24.6</c:v>
                </c:pt>
                <c:pt idx="4">
                  <c:v>14.9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206-4A49-B005-91D48B2CBE7A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hade val="51000"/>
                    <a:satMod val="130000"/>
                  </a:schemeClr>
                </a:gs>
                <a:gs pos="80000">
                  <a:schemeClr val="accent1">
                    <a:lumMod val="60000"/>
                    <a:shade val="93000"/>
                    <a:satMod val="130000"/>
                  </a:schemeClr>
                </a:gs>
                <a:gs pos="100000">
                  <a:schemeClr val="accent1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Тамбовская область </c:v>
                </c:pt>
                <c:pt idx="2">
                  <c:v>РФ</c:v>
                </c:pt>
                <c:pt idx="4">
                  <c:v>ЦФО</c:v>
                </c:pt>
              </c:strCache>
            </c:strRef>
          </c:cat>
          <c:val>
            <c:numRef>
              <c:f>Лист1!$H$2:$H$6</c:f>
              <c:numCache>
                <c:formatCode>General</c:formatCode>
                <c:ptCount val="5"/>
                <c:pt idx="0">
                  <c:v>56.6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206-4A49-B005-91D48B2CBE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81333888"/>
        <c:axId val="581340944"/>
      </c:barChart>
      <c:catAx>
        <c:axId val="581333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1340944"/>
        <c:crosses val="autoZero"/>
        <c:auto val="1"/>
        <c:lblAlgn val="ctr"/>
        <c:lblOffset val="100"/>
        <c:noMultiLvlLbl val="0"/>
      </c:catAx>
      <c:valAx>
        <c:axId val="5813409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1333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Тамбовская область</c:v>
                </c:pt>
                <c:pt idx="2">
                  <c:v>РФ</c:v>
                </c:pt>
                <c:pt idx="4">
                  <c:v>ЦФО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39.6</c:v>
                </c:pt>
                <c:pt idx="2">
                  <c:v>35.299999999999997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DF-4258-8698-4CC66321DDB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Тамбовская область</c:v>
                </c:pt>
                <c:pt idx="2">
                  <c:v>РФ</c:v>
                </c:pt>
                <c:pt idx="4">
                  <c:v>ЦФО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35.4</c:v>
                </c:pt>
                <c:pt idx="2">
                  <c:v>30.4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DF-4258-8698-4CC66321DDB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Тамбовская область</c:v>
                </c:pt>
                <c:pt idx="2">
                  <c:v>РФ</c:v>
                </c:pt>
                <c:pt idx="4">
                  <c:v>ЦФО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34.9</c:v>
                </c:pt>
                <c:pt idx="2">
                  <c:v>27.7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DF-4258-8698-4CC66321DDB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Тамбовская область</c:v>
                </c:pt>
                <c:pt idx="2">
                  <c:v>РФ</c:v>
                </c:pt>
                <c:pt idx="4">
                  <c:v>ЦФО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33.299999999999997</c:v>
                </c:pt>
                <c:pt idx="2">
                  <c:v>25</c:v>
                </c:pt>
                <c:pt idx="4">
                  <c:v>18.600000000000001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1DF-4258-8698-4CC66321DDBB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Тамбовская область</c:v>
                </c:pt>
                <c:pt idx="2">
                  <c:v>РФ</c:v>
                </c:pt>
                <c:pt idx="4">
                  <c:v>ЦФО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32</c:v>
                </c:pt>
                <c:pt idx="2">
                  <c:v>19.399999999999999</c:v>
                </c:pt>
                <c:pt idx="4">
                  <c:v>14.3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1DF-4258-8698-4CC66321DDBB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Тамбовская область</c:v>
                </c:pt>
                <c:pt idx="2">
                  <c:v>РФ</c:v>
                </c:pt>
                <c:pt idx="4">
                  <c:v>ЦФО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35.299999999999997</c:v>
                </c:pt>
                <c:pt idx="2">
                  <c:v>17.8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1DF-4258-8698-4CC66321DDBB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hade val="51000"/>
                    <a:satMod val="130000"/>
                  </a:schemeClr>
                </a:gs>
                <a:gs pos="80000">
                  <a:schemeClr val="accent1">
                    <a:lumMod val="60000"/>
                    <a:shade val="93000"/>
                    <a:satMod val="130000"/>
                  </a:schemeClr>
                </a:gs>
                <a:gs pos="100000">
                  <a:schemeClr val="accent1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Тамбовская область</c:v>
                </c:pt>
                <c:pt idx="2">
                  <c:v>РФ</c:v>
                </c:pt>
                <c:pt idx="4">
                  <c:v>ЦФО</c:v>
                </c:pt>
              </c:strCache>
            </c:strRef>
          </c:cat>
          <c:val>
            <c:numRef>
              <c:f>Лист1!$H$2:$H$6</c:f>
              <c:numCache>
                <c:formatCode>General</c:formatCode>
                <c:ptCount val="5"/>
                <c:pt idx="0">
                  <c:v>36.799999999999997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1DF-4258-8698-4CC66321DD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81338984"/>
        <c:axId val="581330360"/>
      </c:barChart>
      <c:catAx>
        <c:axId val="581338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1330360"/>
        <c:crosses val="autoZero"/>
        <c:auto val="1"/>
        <c:lblAlgn val="ctr"/>
        <c:lblOffset val="100"/>
        <c:noMultiLvlLbl val="0"/>
      </c:catAx>
      <c:valAx>
        <c:axId val="5813303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1338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Тамбовская область</c:v>
                </c:pt>
                <c:pt idx="2">
                  <c:v>РФ</c:v>
                </c:pt>
                <c:pt idx="4">
                  <c:v>ЦФО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15.2</c:v>
                </c:pt>
                <c:pt idx="2">
                  <c:v>20.6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9B-45CB-BAEC-5A9CBE07C25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Тамбовская область</c:v>
                </c:pt>
                <c:pt idx="2">
                  <c:v>РФ</c:v>
                </c:pt>
                <c:pt idx="4">
                  <c:v>ЦФО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15.3</c:v>
                </c:pt>
                <c:pt idx="2">
                  <c:v>19.8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9B-45CB-BAEC-5A9CBE07C25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Тамбовская область</c:v>
                </c:pt>
                <c:pt idx="2">
                  <c:v>РФ</c:v>
                </c:pt>
                <c:pt idx="4">
                  <c:v>ЦФО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15.8</c:v>
                </c:pt>
                <c:pt idx="2">
                  <c:v>18.8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9B-45CB-BAEC-5A9CBE07C25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Тамбовская область</c:v>
                </c:pt>
                <c:pt idx="2">
                  <c:v>РФ</c:v>
                </c:pt>
                <c:pt idx="4">
                  <c:v>ЦФО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16.3</c:v>
                </c:pt>
                <c:pt idx="2">
                  <c:v>21.7</c:v>
                </c:pt>
                <c:pt idx="4">
                  <c:v>21.5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79B-45CB-BAEC-5A9CBE07C25B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Тамбовская область</c:v>
                </c:pt>
                <c:pt idx="2">
                  <c:v>РФ</c:v>
                </c:pt>
                <c:pt idx="4">
                  <c:v>ЦФО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15.4</c:v>
                </c:pt>
                <c:pt idx="2">
                  <c:v>16.8</c:v>
                </c:pt>
                <c:pt idx="4">
                  <c:v>14.7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79B-45CB-BAEC-5A9CBE07C25B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Тамбовская область</c:v>
                </c:pt>
                <c:pt idx="2">
                  <c:v>РФ</c:v>
                </c:pt>
                <c:pt idx="4">
                  <c:v>ЦФО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15.9</c:v>
                </c:pt>
                <c:pt idx="2">
                  <c:v>17</c:v>
                </c:pt>
                <c:pt idx="4">
                  <c:v>15.8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79B-45CB-BAEC-5A9CBE07C25B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hade val="51000"/>
                    <a:satMod val="130000"/>
                  </a:schemeClr>
                </a:gs>
                <a:gs pos="80000">
                  <a:schemeClr val="accent1">
                    <a:lumMod val="60000"/>
                    <a:shade val="93000"/>
                    <a:satMod val="130000"/>
                  </a:schemeClr>
                </a:gs>
                <a:gs pos="100000">
                  <a:schemeClr val="accent1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Тамбовская область</c:v>
                </c:pt>
                <c:pt idx="2">
                  <c:v>РФ</c:v>
                </c:pt>
                <c:pt idx="4">
                  <c:v>ЦФО</c:v>
                </c:pt>
              </c:strCache>
            </c:strRef>
          </c:cat>
          <c:val>
            <c:numRef>
              <c:f>Лист1!$H$2:$H$6</c:f>
              <c:numCache>
                <c:formatCode>General</c:formatCode>
                <c:ptCount val="5"/>
                <c:pt idx="0">
                  <c:v>14.4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79B-45CB-BAEC-5A9CBE07C2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81335456"/>
        <c:axId val="581336632"/>
      </c:barChart>
      <c:catAx>
        <c:axId val="581335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1336632"/>
        <c:crosses val="autoZero"/>
        <c:auto val="1"/>
        <c:lblAlgn val="ctr"/>
        <c:lblOffset val="100"/>
        <c:noMultiLvlLbl val="0"/>
      </c:catAx>
      <c:valAx>
        <c:axId val="5813366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1335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484106153397494E-2"/>
          <c:y val="2.1795713035870516E-2"/>
          <c:w val="0.94451589384660251"/>
          <c:h val="0.905988938882639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Тамбовская обасть</c:v>
                </c:pt>
                <c:pt idx="2">
                  <c:v>РФ</c:v>
                </c:pt>
                <c:pt idx="4">
                  <c:v>ЦФО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11.5</c:v>
                </c:pt>
                <c:pt idx="2">
                  <c:v>12.6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10-40D9-A9F3-75183DD0506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Тамбовская обасть</c:v>
                </c:pt>
                <c:pt idx="2">
                  <c:v>РФ</c:v>
                </c:pt>
                <c:pt idx="4">
                  <c:v>ЦФО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11.3</c:v>
                </c:pt>
                <c:pt idx="2">
                  <c:v>12.2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10-40D9-A9F3-75183DD0506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Тамбовская обасть</c:v>
                </c:pt>
                <c:pt idx="2">
                  <c:v>РФ</c:v>
                </c:pt>
                <c:pt idx="4">
                  <c:v>ЦФО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11.2</c:v>
                </c:pt>
                <c:pt idx="2">
                  <c:v>11.4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10-40D9-A9F3-75183DD0506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Тамбовская обасть</c:v>
                </c:pt>
                <c:pt idx="2">
                  <c:v>РФ</c:v>
                </c:pt>
                <c:pt idx="4">
                  <c:v>ЦФО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11.2</c:v>
                </c:pt>
                <c:pt idx="2">
                  <c:v>11.1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210-40D9-A9F3-75183DD05069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Тамбовская обасть</c:v>
                </c:pt>
                <c:pt idx="2">
                  <c:v>РФ</c:v>
                </c:pt>
                <c:pt idx="4">
                  <c:v>ЦФО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11.2</c:v>
                </c:pt>
                <c:pt idx="2">
                  <c:v>8.6999999999999993</c:v>
                </c:pt>
                <c:pt idx="4">
                  <c:v>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210-40D9-A9F3-75183DD05069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Тамбовская обасть</c:v>
                </c:pt>
                <c:pt idx="2">
                  <c:v>РФ</c:v>
                </c:pt>
                <c:pt idx="4">
                  <c:v>ЦФО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12.3</c:v>
                </c:pt>
                <c:pt idx="2">
                  <c:v>8.3000000000000007</c:v>
                </c:pt>
                <c:pt idx="4">
                  <c:v>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210-40D9-A9F3-75183DD05069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hade val="51000"/>
                    <a:satMod val="130000"/>
                  </a:schemeClr>
                </a:gs>
                <a:gs pos="80000">
                  <a:schemeClr val="accent1">
                    <a:lumMod val="60000"/>
                    <a:shade val="93000"/>
                    <a:satMod val="130000"/>
                  </a:schemeClr>
                </a:gs>
                <a:gs pos="100000">
                  <a:schemeClr val="accent1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Тамбовская обасть</c:v>
                </c:pt>
                <c:pt idx="2">
                  <c:v>РФ</c:v>
                </c:pt>
                <c:pt idx="4">
                  <c:v>ЦФО</c:v>
                </c:pt>
              </c:strCache>
            </c:strRef>
          </c:cat>
          <c:val>
            <c:numRef>
              <c:f>Лист1!$H$2:$H$6</c:f>
              <c:numCache>
                <c:formatCode>General</c:formatCode>
                <c:ptCount val="5"/>
                <c:pt idx="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210-40D9-A9F3-75183DD050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81337416"/>
        <c:axId val="581340160"/>
      </c:barChart>
      <c:catAx>
        <c:axId val="581337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1340160"/>
        <c:crosses val="autoZero"/>
        <c:auto val="1"/>
        <c:lblAlgn val="ctr"/>
        <c:lblOffset val="100"/>
        <c:noMultiLvlLbl val="0"/>
      </c:catAx>
      <c:valAx>
        <c:axId val="581340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1337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alibri"/>
              </a:rPr>
              <a:t>заболеваемость ИППП на 100 тыс. нас.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130.9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B2-4A98-BC34-2F949CE4F07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130.5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B2-4A98-BC34-2F949CE4F07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115.7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B2-4A98-BC34-2F949CE4F07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124.5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CB2-4A98-BC34-2F949CE4F07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124.3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B2-4A98-BC34-2F949CE4F07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69397768"/>
        <c:axId val="469392192"/>
      </c:barChart>
      <c:catAx>
        <c:axId val="4693977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69392192"/>
        <c:crosses val="autoZero"/>
        <c:auto val="1"/>
        <c:lblAlgn val="ctr"/>
        <c:lblOffset val="100"/>
        <c:noMultiLvlLbl val="0"/>
      </c:catAx>
      <c:valAx>
        <c:axId val="469392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9397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884350393700783"/>
          <c:y val="0.9092257217847769"/>
          <c:w val="0.70314632545931754"/>
          <c:h val="6.69647544056992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4104497166986697E-2"/>
          <c:y val="2.6685025027609253E-2"/>
          <c:w val="0.91098006366225504"/>
          <c:h val="0.7378913701361100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36.6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B2-418A-B0E5-52178FDCB35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51.5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B2-418A-B0E5-52178FDCB35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2012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56.1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B2-418A-B0E5-52178FDCB35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2013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52.7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CB2-418A-B0E5-52178FDCB35B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2014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47.9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CB2-418A-B0E5-52178FDCB35B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2015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CB2-418A-B0E5-52178FDCB35B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hade val="51000"/>
                    <a:satMod val="130000"/>
                  </a:schemeClr>
                </a:gs>
                <a:gs pos="80000">
                  <a:schemeClr val="accent1">
                    <a:lumMod val="60000"/>
                    <a:shade val="93000"/>
                    <a:satMod val="130000"/>
                  </a:schemeClr>
                </a:gs>
                <a:gs pos="100000">
                  <a:schemeClr val="accent1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Лист1!$H$2</c:f>
              <c:numCache>
                <c:formatCode>General</c:formatCode>
                <c:ptCount val="1"/>
                <c:pt idx="0">
                  <c:v>43.8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CB2-418A-B0E5-52178FDCB35B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hade val="51000"/>
                    <a:satMod val="130000"/>
                  </a:schemeClr>
                </a:gs>
                <a:gs pos="80000">
                  <a:schemeClr val="accent2">
                    <a:lumMod val="60000"/>
                    <a:shade val="93000"/>
                    <a:satMod val="130000"/>
                  </a:schemeClr>
                </a:gs>
                <a:gs pos="100000">
                  <a:schemeClr val="accent2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Лист1!$I$2</c:f>
              <c:numCache>
                <c:formatCode>General</c:formatCode>
                <c:ptCount val="1"/>
                <c:pt idx="0">
                  <c:v>44.3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CB2-418A-B0E5-52178FDCB35B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shade val="51000"/>
                    <a:satMod val="130000"/>
                  </a:schemeClr>
                </a:gs>
                <a:gs pos="80000">
                  <a:schemeClr val="accent3">
                    <a:lumMod val="60000"/>
                    <a:shade val="93000"/>
                    <a:satMod val="130000"/>
                  </a:schemeClr>
                </a:gs>
                <a:gs pos="100000">
                  <a:schemeClr val="accent3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Лист1!$J$2</c:f>
              <c:numCache>
                <c:formatCode>General</c:formatCode>
                <c:ptCount val="1"/>
                <c:pt idx="0">
                  <c:v>39.6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CB2-418A-B0E5-52178FDCB35B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shade val="51000"/>
                    <a:satMod val="130000"/>
                  </a:schemeClr>
                </a:gs>
                <a:gs pos="80000">
                  <a:schemeClr val="accent4">
                    <a:lumMod val="60000"/>
                    <a:shade val="93000"/>
                    <a:satMod val="130000"/>
                  </a:schemeClr>
                </a:gs>
                <a:gs pos="100000">
                  <a:schemeClr val="accent4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Лист1!$K$2</c:f>
              <c:numCache>
                <c:formatCode>General</c:formatCode>
                <c:ptCount val="1"/>
                <c:pt idx="0">
                  <c:v>36.4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CB2-418A-B0E5-52178FDCB35B}"/>
            </c:ext>
          </c:extLst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60000"/>
                    <a:shade val="51000"/>
                    <a:satMod val="130000"/>
                  </a:schemeClr>
                </a:gs>
                <a:gs pos="80000">
                  <a:schemeClr val="accent5">
                    <a:lumMod val="60000"/>
                    <a:shade val="93000"/>
                    <a:satMod val="130000"/>
                  </a:schemeClr>
                </a:gs>
                <a:gs pos="100000">
                  <a:schemeClr val="accent5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Лист1!$L$2</c:f>
              <c:numCache>
                <c:formatCode>General</c:formatCode>
                <c:ptCount val="1"/>
                <c:pt idx="0">
                  <c:v>33.9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CB2-418A-B0E5-52178FDCB35B}"/>
            </c:ext>
          </c:extLst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60000"/>
                    <a:shade val="51000"/>
                    <a:satMod val="130000"/>
                  </a:schemeClr>
                </a:gs>
                <a:gs pos="80000">
                  <a:schemeClr val="accent6">
                    <a:lumMod val="60000"/>
                    <a:shade val="93000"/>
                    <a:satMod val="130000"/>
                  </a:schemeClr>
                </a:gs>
                <a:gs pos="100000">
                  <a:schemeClr val="accent6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Лист1!$M$2</c:f>
              <c:numCache>
                <c:formatCode>General</c:formatCode>
                <c:ptCount val="1"/>
                <c:pt idx="0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CB2-418A-B0E5-52178FDCB35B}"/>
            </c:ext>
          </c:extLst>
        </c:ser>
        <c:ser>
          <c:idx val="12"/>
          <c:order val="12"/>
          <c:tx>
            <c:strRef>
              <c:f>Лист1!$N$1</c:f>
              <c:strCache>
                <c:ptCount val="1"/>
                <c:pt idx="0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80000"/>
                    <a:lumOff val="20000"/>
                    <a:shade val="51000"/>
                    <a:satMod val="130000"/>
                  </a:schemeClr>
                </a:gs>
                <a:gs pos="80000">
                  <a:schemeClr val="accent1">
                    <a:lumMod val="80000"/>
                    <a:lumOff val="20000"/>
                    <a:shade val="93000"/>
                    <a:satMod val="130000"/>
                  </a:schemeClr>
                </a:gs>
                <a:gs pos="100000">
                  <a:schemeClr val="accent1">
                    <a:lumMod val="80000"/>
                    <a:lumOff val="2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Лист1!$N$2</c:f>
              <c:numCache>
                <c:formatCode>General</c:formatCode>
                <c:ptCount val="1"/>
                <c:pt idx="0">
                  <c:v>24.2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CB2-418A-B0E5-52178FDCB35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29181752"/>
        <c:axId val="729186672"/>
        <c:axId val="0"/>
      </c:bar3DChart>
      <c:catAx>
        <c:axId val="729181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29186672"/>
        <c:crosses val="autoZero"/>
        <c:auto val="1"/>
        <c:lblAlgn val="ctr"/>
        <c:lblOffset val="100"/>
        <c:noMultiLvlLbl val="0"/>
      </c:catAx>
      <c:valAx>
        <c:axId val="729186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29181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484106153397494E-2"/>
          <c:y val="2.1795713035870516E-2"/>
          <c:w val="0.94451589384660251"/>
          <c:h val="0.893352705911760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1A-4628-A5A1-2CF066B3441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1A-4628-A5A1-2CF066B3441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2012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1A-4628-A5A1-2CF066B3441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2013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B1A-4628-A5A1-2CF066B34418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2014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B1A-4628-A5A1-2CF066B34418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2015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B1A-4628-A5A1-2CF066B34418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hade val="51000"/>
                    <a:satMod val="130000"/>
                  </a:schemeClr>
                </a:gs>
                <a:gs pos="80000">
                  <a:schemeClr val="accent1">
                    <a:lumMod val="60000"/>
                    <a:shade val="93000"/>
                    <a:satMod val="130000"/>
                  </a:schemeClr>
                </a:gs>
                <a:gs pos="100000">
                  <a:schemeClr val="accent1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B1A-4628-A5A1-2CF066B34418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hade val="51000"/>
                    <a:satMod val="130000"/>
                  </a:schemeClr>
                </a:gs>
                <a:gs pos="80000">
                  <a:schemeClr val="accent2">
                    <a:lumMod val="60000"/>
                    <a:shade val="93000"/>
                    <a:satMod val="130000"/>
                  </a:schemeClr>
                </a:gs>
                <a:gs pos="100000">
                  <a:schemeClr val="accent2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B1A-4628-A5A1-2CF066B34418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shade val="51000"/>
                    <a:satMod val="130000"/>
                  </a:schemeClr>
                </a:gs>
                <a:gs pos="80000">
                  <a:schemeClr val="accent3">
                    <a:lumMod val="60000"/>
                    <a:shade val="93000"/>
                    <a:satMod val="130000"/>
                  </a:schemeClr>
                </a:gs>
                <a:gs pos="100000">
                  <a:schemeClr val="accent3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Лист1!$J$2</c:f>
              <c:numCache>
                <c:formatCode>General</c:formatCode>
                <c:ptCount val="1"/>
                <c:pt idx="0">
                  <c:v>10.7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B1A-4628-A5A1-2CF066B34418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shade val="51000"/>
                    <a:satMod val="130000"/>
                  </a:schemeClr>
                </a:gs>
                <a:gs pos="80000">
                  <a:schemeClr val="accent4">
                    <a:lumMod val="60000"/>
                    <a:shade val="93000"/>
                    <a:satMod val="130000"/>
                  </a:schemeClr>
                </a:gs>
                <a:gs pos="100000">
                  <a:schemeClr val="accent4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Лист1!$K$2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B1A-4628-A5A1-2CF066B34418}"/>
            </c:ext>
          </c:extLst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60000"/>
                    <a:shade val="51000"/>
                    <a:satMod val="130000"/>
                  </a:schemeClr>
                </a:gs>
                <a:gs pos="80000">
                  <a:schemeClr val="accent5">
                    <a:lumMod val="60000"/>
                    <a:shade val="93000"/>
                    <a:satMod val="130000"/>
                  </a:schemeClr>
                </a:gs>
                <a:gs pos="100000">
                  <a:schemeClr val="accent5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Лист1!$L$2</c:f>
              <c:numCache>
                <c:formatCode>General</c:formatCode>
                <c:ptCount val="1"/>
                <c:pt idx="0">
                  <c:v>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B1A-4628-A5A1-2CF066B34418}"/>
            </c:ext>
          </c:extLst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60000"/>
                    <a:shade val="51000"/>
                    <a:satMod val="130000"/>
                  </a:schemeClr>
                </a:gs>
                <a:gs pos="80000">
                  <a:schemeClr val="accent6">
                    <a:lumMod val="60000"/>
                    <a:shade val="93000"/>
                    <a:satMod val="130000"/>
                  </a:schemeClr>
                </a:gs>
                <a:gs pos="100000">
                  <a:schemeClr val="accent6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Лист1!$M$2</c:f>
              <c:numCache>
                <c:formatCode>General</c:formatCode>
                <c:ptCount val="1"/>
                <c:pt idx="0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B1A-4628-A5A1-2CF066B34418}"/>
            </c:ext>
          </c:extLst>
        </c:ser>
        <c:ser>
          <c:idx val="12"/>
          <c:order val="12"/>
          <c:tx>
            <c:strRef>
              <c:f>Лист1!$N$1</c:f>
              <c:strCache>
                <c:ptCount val="1"/>
                <c:pt idx="0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80000"/>
                    <a:lumOff val="20000"/>
                    <a:shade val="51000"/>
                    <a:satMod val="130000"/>
                  </a:schemeClr>
                </a:gs>
                <a:gs pos="80000">
                  <a:schemeClr val="accent1">
                    <a:lumMod val="80000"/>
                    <a:lumOff val="20000"/>
                    <a:shade val="93000"/>
                    <a:satMod val="130000"/>
                  </a:schemeClr>
                </a:gs>
                <a:gs pos="100000">
                  <a:schemeClr val="accent1">
                    <a:lumMod val="80000"/>
                    <a:lumOff val="2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Лист1!$N$2</c:f>
              <c:numCache>
                <c:formatCode>General</c:formatCode>
                <c:ptCount val="1"/>
                <c:pt idx="0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B1A-4628-A5A1-2CF066B3441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722110792"/>
        <c:axId val="722112432"/>
      </c:barChart>
      <c:catAx>
        <c:axId val="7221107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22112432"/>
        <c:crosses val="autoZero"/>
        <c:auto val="1"/>
        <c:lblAlgn val="ctr"/>
        <c:lblOffset val="100"/>
        <c:noMultiLvlLbl val="0"/>
      </c:catAx>
      <c:valAx>
        <c:axId val="722112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22110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6.5622686089833494E-3"/>
          <c:w val="1"/>
          <c:h val="0.84320452766370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1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65-4373-BEF5-53B2206DE38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1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65-4373-BEF5-53B2206DE38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1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65-4373-BEF5-53B2206DE38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1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38.5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065-4373-BEF5-53B2206DE384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1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22.4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065-4373-BEF5-53B2206DE384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1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065-4373-BEF5-53B2206DE384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1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17.8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065-4373-BEF5-53B2206DE384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1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10.6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065-4373-BEF5-53B2206DE384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1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Лист1!$J$2</c:f>
              <c:numCache>
                <c:formatCode>General</c:formatCode>
                <c:ptCount val="1"/>
                <c:pt idx="0">
                  <c:v>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065-4373-BEF5-53B2206DE384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1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Лист1!$K$2</c:f>
              <c:numCache>
                <c:formatCode>General</c:formatCode>
                <c:ptCount val="1"/>
                <c:pt idx="0">
                  <c:v>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065-4373-BEF5-53B2206DE384}"/>
            </c:ext>
          </c:extLst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1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Лист1!$L$2</c:f>
              <c:numCache>
                <c:formatCode>General</c:formatCode>
                <c:ptCount val="1"/>
                <c:pt idx="0">
                  <c:v>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065-4373-BEF5-53B2206DE384}"/>
            </c:ext>
          </c:extLst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1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Лист1!$M$2</c:f>
              <c:numCache>
                <c:formatCode>General</c:formatCode>
                <c:ptCount val="1"/>
                <c:pt idx="0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065-4373-BEF5-53B2206DE384}"/>
            </c:ext>
          </c:extLst>
        </c:ser>
        <c:ser>
          <c:idx val="12"/>
          <c:order val="12"/>
          <c:tx>
            <c:strRef>
              <c:f>Лист1!$N$1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1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Лист1!$N$2</c:f>
              <c:numCache>
                <c:formatCode>General</c:formatCode>
                <c:ptCount val="1"/>
                <c:pt idx="0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065-4373-BEF5-53B2206DE384}"/>
            </c:ext>
          </c:extLst>
        </c:ser>
        <c:ser>
          <c:idx val="13"/>
          <c:order val="13"/>
          <c:tx>
            <c:strRef>
              <c:f>Лист1!$O$1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1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Лист1!$O$2</c:f>
              <c:numCache>
                <c:formatCode>General</c:formatCode>
                <c:ptCount val="1"/>
                <c:pt idx="0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5065-4373-BEF5-53B2206DE384}"/>
            </c:ext>
          </c:extLst>
        </c:ser>
        <c:ser>
          <c:idx val="14"/>
          <c:order val="14"/>
          <c:tx>
            <c:strRef>
              <c:f>Лист1!$P$1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1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Лист1!$P$2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065-4373-BEF5-53B2206DE384}"/>
            </c:ext>
          </c:extLst>
        </c:ser>
        <c:ser>
          <c:idx val="15"/>
          <c:order val="15"/>
          <c:tx>
            <c:strRef>
              <c:f>Лист1!$Q$1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1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Лист1!$Q$2</c:f>
              <c:numCache>
                <c:formatCode>General</c:formatCode>
                <c:ptCount val="1"/>
                <c:pt idx="0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065-4373-BEF5-53B2206DE38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02792392"/>
        <c:axId val="402793048"/>
      </c:barChart>
      <c:catAx>
        <c:axId val="4027923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02793048"/>
        <c:crosses val="autoZero"/>
        <c:auto val="1"/>
        <c:lblAlgn val="ctr"/>
        <c:lblOffset val="100"/>
        <c:noMultiLvlLbl val="0"/>
      </c:catAx>
      <c:valAx>
        <c:axId val="4027930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02792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0612705900524183E-2"/>
          <c:y val="0.91162145050722632"/>
          <c:w val="0.94403817626597253"/>
          <c:h val="7.45153332265999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1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10" baseline="0"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Впервые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935</c:v>
                </c:pt>
                <c:pt idx="1">
                  <c:v>936</c:v>
                </c:pt>
                <c:pt idx="2">
                  <c:v>688</c:v>
                </c:pt>
                <c:pt idx="3">
                  <c:v>609</c:v>
                </c:pt>
                <c:pt idx="4">
                  <c:v>993</c:v>
                </c:pt>
                <c:pt idx="5">
                  <c:v>1070</c:v>
                </c:pt>
                <c:pt idx="6">
                  <c:v>871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33-42A5-BFF6-8D18C2623C7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Всего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3362</c:v>
                </c:pt>
                <c:pt idx="1">
                  <c:v>3173</c:v>
                </c:pt>
                <c:pt idx="2">
                  <c:v>2653</c:v>
                </c:pt>
                <c:pt idx="3">
                  <c:v>2638</c:v>
                </c:pt>
                <c:pt idx="4">
                  <c:v>3358</c:v>
                </c:pt>
                <c:pt idx="5">
                  <c:v>3556</c:v>
                </c:pt>
                <c:pt idx="6">
                  <c:v>3596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33-42A5-BFF6-8D18C2623C7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581344472"/>
        <c:axId val="581348392"/>
      </c:barChart>
      <c:catAx>
        <c:axId val="581344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581348392"/>
        <c:crosses val="autoZero"/>
        <c:auto val="1"/>
        <c:lblAlgn val="ctr"/>
        <c:lblOffset val="100"/>
        <c:noMultiLvlLbl val="0"/>
      </c:catAx>
      <c:valAx>
        <c:axId val="581348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813444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5095508894722"/>
          <c:y val="6.3492063492063489E-2"/>
          <c:w val="0.87784904491105276"/>
          <c:h val="0.8642925884264467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7.5992425257851742E-2"/>
                  <c:y val="-7.79874329699548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CE3-42F0-A43C-CFBFEE2E1AB8}"/>
                </c:ext>
              </c:extLst>
            </c:dLbl>
            <c:dLbl>
              <c:idx val="1"/>
              <c:layout>
                <c:manualLayout>
                  <c:x val="-7.8130946182689634E-2"/>
                  <c:y val="-6.82390038487105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CE3-42F0-A43C-CFBFEE2E1AB8}"/>
                </c:ext>
              </c:extLst>
            </c:dLbl>
            <c:dLbl>
              <c:idx val="2"/>
              <c:layout>
                <c:manualLayout>
                  <c:x val="-3.5360527685931842E-2"/>
                  <c:y val="-6.49895274749623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CE3-42F0-A43C-CFBFEE2E1AB8}"/>
                </c:ext>
              </c:extLst>
            </c:dLbl>
            <c:dLbl>
              <c:idx val="3"/>
              <c:layout>
                <c:manualLayout>
                  <c:x val="-5.972350103154167E-2"/>
                  <c:y val="-8.44863857174511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CE3-42F0-A43C-CFBFEE2E1AB8}"/>
                </c:ext>
              </c:extLst>
            </c:dLbl>
            <c:dLbl>
              <c:idx val="4"/>
              <c:layout>
                <c:manualLayout>
                  <c:x val="-6.9576862483338137E-2"/>
                  <c:y val="-6.82390038487105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CE3-42F0-A43C-CFBFEE2E1AB8}"/>
                </c:ext>
              </c:extLst>
            </c:dLbl>
            <c:dLbl>
              <c:idx val="5"/>
              <c:layout>
                <c:manualLayout>
                  <c:x val="-5.972350103154167E-2"/>
                  <c:y val="-5.8490574727466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CE3-42F0-A43C-CFBFEE2E1AB8}"/>
                </c:ext>
              </c:extLst>
            </c:dLbl>
            <c:dLbl>
              <c:idx val="6"/>
              <c:layout>
                <c:manualLayout>
                  <c:x val="-6.1158330700875822E-4"/>
                  <c:y val="-7.1488480222458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CE3-42F0-A43C-CFBFEE2E1AB8}"/>
                </c:ext>
              </c:extLst>
            </c:dLbl>
            <c:spPr>
              <a:solidFill>
                <a:prstClr val="black">
                  <a:lumMod val="65000"/>
                  <a:lumOff val="35000"/>
                  <a:alpha val="75000"/>
                </a:prst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Лист1!$B$2:$B$8</c:f>
              <c:numCache>
                <c:formatCode>0.00%</c:formatCode>
                <c:ptCount val="7"/>
                <c:pt idx="0">
                  <c:v>0.27800000000000002</c:v>
                </c:pt>
                <c:pt idx="1">
                  <c:v>0.29499999999999998</c:v>
                </c:pt>
                <c:pt idx="2">
                  <c:v>0.25900000000000001</c:v>
                </c:pt>
                <c:pt idx="3" formatCode="0%">
                  <c:v>0.23</c:v>
                </c:pt>
                <c:pt idx="4">
                  <c:v>0.29499999999999998</c:v>
                </c:pt>
                <c:pt idx="5" formatCode="0%">
                  <c:v>0.3</c:v>
                </c:pt>
                <c:pt idx="6">
                  <c:v>0.24199999999999999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CE3-42F0-A43C-CFBFEE2E1AB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80057504"/>
        <c:axId val="480076856"/>
      </c:lineChart>
      <c:catAx>
        <c:axId val="480057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0076856"/>
        <c:crosses val="autoZero"/>
        <c:auto val="1"/>
        <c:lblAlgn val="ctr"/>
        <c:lblOffset val="100"/>
        <c:noMultiLvlLbl val="0"/>
      </c:catAx>
      <c:valAx>
        <c:axId val="48007685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480057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line3D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взрослые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-1.1863882697828258E-2"/>
                  <c:y val="-4.94036890070957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DE4-4652-B124-4FDC881AA69B}"/>
                </c:ext>
              </c:extLst>
            </c:dLbl>
            <c:dLbl>
              <c:idx val="1"/>
              <c:layout>
                <c:manualLayout>
                  <c:x val="0"/>
                  <c:y val="-7.26524838339642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DE4-4652-B124-4FDC881AA69B}"/>
                </c:ext>
              </c:extLst>
            </c:dLbl>
            <c:dLbl>
              <c:idx val="2"/>
              <c:layout>
                <c:manualLayout>
                  <c:x val="0"/>
                  <c:y val="-4.94036890070957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DE4-4652-B124-4FDC881AA69B}"/>
                </c:ext>
              </c:extLst>
            </c:dLbl>
            <c:dLbl>
              <c:idx val="3"/>
              <c:layout>
                <c:manualLayout>
                  <c:x val="-6.2143429578613205E-17"/>
                  <c:y val="-7.26524838339642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DE4-4652-B124-4FDC881AA69B}"/>
                </c:ext>
              </c:extLst>
            </c:dLbl>
            <c:dLbl>
              <c:idx val="4"/>
              <c:layout>
                <c:manualLayout>
                  <c:x val="-1.5253563468636312E-2"/>
                  <c:y val="-5.2309788360454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DE4-4652-B124-4FDC881AA69B}"/>
                </c:ext>
              </c:extLst>
            </c:dLbl>
            <c:dLbl>
              <c:idx val="5"/>
              <c:layout>
                <c:manualLayout>
                  <c:x val="-6.2143429578613205E-17"/>
                  <c:y val="-8.1370781894039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DE4-4652-B124-4FDC881AA69B}"/>
                </c:ext>
              </c:extLst>
            </c:dLbl>
            <c:dLbl>
              <c:idx val="6"/>
              <c:layout>
                <c:manualLayout>
                  <c:x val="8.4742019270201731E-3"/>
                  <c:y val="-5.812198706717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BDE4-4652-B124-4FDC881AA6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61.6</c:v>
                </c:pt>
                <c:pt idx="1">
                  <c:v>65.5</c:v>
                </c:pt>
                <c:pt idx="2">
                  <c:v>65.599999999999994</c:v>
                </c:pt>
                <c:pt idx="3">
                  <c:v>63.5</c:v>
                </c:pt>
                <c:pt idx="4">
                  <c:v>71.3</c:v>
                </c:pt>
                <c:pt idx="5">
                  <c:v>67</c:v>
                </c:pt>
                <c:pt idx="6">
                  <c:v>69.5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E4-4652-B124-4FDC881AA69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дети и подростки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-3.0507126937272637E-2"/>
                  <c:y val="7.26524838339641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BDE4-4652-B124-4FDC881AA69B}"/>
                </c:ext>
              </c:extLst>
            </c:dLbl>
            <c:dLbl>
              <c:idx val="1"/>
              <c:layout>
                <c:manualLayout>
                  <c:x val="-1.1863882697828242E-2"/>
                  <c:y val="5.52158877138128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BDE4-4652-B124-4FDC881AA69B}"/>
                </c:ext>
              </c:extLst>
            </c:dLbl>
            <c:dLbl>
              <c:idx val="2"/>
              <c:layout>
                <c:manualLayout>
                  <c:x val="5.0845211562121038E-3"/>
                  <c:y val="8.1370781894039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BDE4-4652-B124-4FDC881AA69B}"/>
                </c:ext>
              </c:extLst>
            </c:dLbl>
            <c:dLbl>
              <c:idx val="3"/>
              <c:layout>
                <c:manualLayout>
                  <c:x val="5.0845211562120414E-3"/>
                  <c:y val="8.13707818940398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BDE4-4652-B124-4FDC881AA69B}"/>
                </c:ext>
              </c:extLst>
            </c:dLbl>
            <c:dLbl>
              <c:idx val="4"/>
              <c:layout>
                <c:manualLayout>
                  <c:x val="-3.3896807708081312E-3"/>
                  <c:y val="8.1370781894039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BDE4-4652-B124-4FDC881AA69B}"/>
                </c:ext>
              </c:extLst>
            </c:dLbl>
            <c:dLbl>
              <c:idx val="5"/>
              <c:layout>
                <c:manualLayout>
                  <c:x val="1.6948403854040346E-3"/>
                  <c:y val="7.26524838339642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BDE4-4652-B124-4FDC881AA69B}"/>
                </c:ext>
              </c:extLst>
            </c:dLbl>
            <c:dLbl>
              <c:idx val="6"/>
              <c:layout>
                <c:manualLayout>
                  <c:x val="0"/>
                  <c:y val="5.2309788360454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BDE4-4652-B124-4FDC881AA6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38.4</c:v>
                </c:pt>
                <c:pt idx="1">
                  <c:v>34.5</c:v>
                </c:pt>
                <c:pt idx="2">
                  <c:v>34.4</c:v>
                </c:pt>
                <c:pt idx="3">
                  <c:v>36.5</c:v>
                </c:pt>
                <c:pt idx="4">
                  <c:v>28.6</c:v>
                </c:pt>
                <c:pt idx="5">
                  <c:v>33</c:v>
                </c:pt>
                <c:pt idx="6">
                  <c:v>30.5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DE4-4652-B124-4FDC881AA69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581344864"/>
        <c:axId val="581345648"/>
        <c:axId val="418719240"/>
      </c:line3DChart>
      <c:catAx>
        <c:axId val="581344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1345648"/>
        <c:crosses val="autoZero"/>
        <c:auto val="1"/>
        <c:lblAlgn val="ctr"/>
        <c:lblOffset val="100"/>
        <c:noMultiLvlLbl val="0"/>
      </c:catAx>
      <c:valAx>
        <c:axId val="581345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1344864"/>
        <c:crosses val="autoZero"/>
        <c:crossBetween val="between"/>
      </c:valAx>
      <c:serAx>
        <c:axId val="418719240"/>
        <c:scaling>
          <c:orientation val="minMax"/>
        </c:scaling>
        <c:delete val="1"/>
        <c:axPos val="b"/>
        <c:majorTickMark val="out"/>
        <c:minorTickMark val="none"/>
        <c:tickLblPos val="nextTo"/>
        <c:crossAx val="581345648"/>
        <c:crosses val="autoZero"/>
      </c:ser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926830804967976"/>
          <c:y val="2.0488584099906695E-2"/>
          <c:w val="0.65527151571806952"/>
          <c:h val="0.8566551707667183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дети и подростки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195</c:v>
                </c:pt>
                <c:pt idx="1">
                  <c:v>245</c:v>
                </c:pt>
                <c:pt idx="2">
                  <c:v>238</c:v>
                </c:pt>
                <c:pt idx="3">
                  <c:v>308</c:v>
                </c:pt>
                <c:pt idx="4">
                  <c:v>291</c:v>
                </c:pt>
                <c:pt idx="5">
                  <c:v>278</c:v>
                </c:pt>
                <c:pt idx="6">
                  <c:v>264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F9-4675-90CF-04E99885FB0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всего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758</c:v>
                </c:pt>
                <c:pt idx="1">
                  <c:v>787</c:v>
                </c:pt>
                <c:pt idx="2">
                  <c:v>707</c:v>
                </c:pt>
                <c:pt idx="3">
                  <c:v>578</c:v>
                </c:pt>
                <c:pt idx="4">
                  <c:v>894</c:v>
                </c:pt>
                <c:pt idx="5">
                  <c:v>853</c:v>
                </c:pt>
                <c:pt idx="6">
                  <c:v>783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F9-4675-90CF-04E99885FB0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581346040"/>
        <c:axId val="581347608"/>
        <c:axId val="418723480"/>
      </c:bar3DChart>
      <c:catAx>
        <c:axId val="581346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81347608"/>
        <c:crosses val="autoZero"/>
        <c:auto val="1"/>
        <c:lblAlgn val="ctr"/>
        <c:lblOffset val="100"/>
        <c:noMultiLvlLbl val="0"/>
      </c:catAx>
      <c:valAx>
        <c:axId val="581347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81346040"/>
        <c:crosses val="autoZero"/>
        <c:crossBetween val="between"/>
      </c:valAx>
      <c:serAx>
        <c:axId val="418723480"/>
        <c:scaling>
          <c:orientation val="minMax"/>
        </c:scaling>
        <c:delete val="1"/>
        <c:axPos val="b"/>
        <c:majorTickMark val="out"/>
        <c:minorTickMark val="none"/>
        <c:tickLblPos val="nextTo"/>
        <c:crossAx val="581347608"/>
        <c:crosses val="autoZero"/>
      </c:serAx>
      <c:spPr>
        <a:solidFill>
          <a:schemeClr val="accent6">
            <a:lumMod val="20000"/>
            <a:lumOff val="80000"/>
          </a:schemeClr>
        </a:solidFill>
      </c:spPr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783340927039872E-2"/>
          <c:y val="5.812177286917275E-2"/>
          <c:w val="0.8883610278252585"/>
          <c:h val="0.7573808690580343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рецепты</c:v>
                </c:pt>
              </c:strCache>
            </c:strRef>
          </c:tx>
          <c:marker>
            <c:symbol val="none"/>
          </c:marker>
          <c:dLbls>
            <c:dLbl>
              <c:idx val="3"/>
              <c:layout>
                <c:manualLayout>
                  <c:x val="-1.8026287634456323E-2"/>
                  <c:y val="-6.30455931431001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822-47DD-817B-36938DBEF4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n>
                      <a:solidFill>
                        <a:schemeClr val="accent1"/>
                      </a:solidFill>
                    </a:ln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1136</c:v>
                </c:pt>
                <c:pt idx="1">
                  <c:v>903</c:v>
                </c:pt>
                <c:pt idx="2">
                  <c:v>854</c:v>
                </c:pt>
                <c:pt idx="3">
                  <c:v>245</c:v>
                </c:pt>
                <c:pt idx="4">
                  <c:v>198</c:v>
                </c:pt>
                <c:pt idx="5">
                  <c:v>187</c:v>
                </c:pt>
                <c:pt idx="6">
                  <c:v>126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22-47DD-817B-36938DBEF47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льготники</c:v>
                </c:pt>
              </c:strCache>
            </c:strRef>
          </c:tx>
          <c:marker>
            <c:symbol val="none"/>
          </c:marker>
          <c:dLbls>
            <c:dLbl>
              <c:idx val="6"/>
              <c:layout>
                <c:manualLayout>
                  <c:x val="-1.118941234601694E-2"/>
                  <c:y val="1.44194241005766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822-47DD-817B-36938DBEF4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520</c:v>
                </c:pt>
                <c:pt idx="1">
                  <c:v>251</c:v>
                </c:pt>
                <c:pt idx="2">
                  <c:v>226</c:v>
                </c:pt>
                <c:pt idx="3">
                  <c:v>152</c:v>
                </c:pt>
                <c:pt idx="4">
                  <c:v>64</c:v>
                </c:pt>
                <c:pt idx="5">
                  <c:v>50</c:v>
                </c:pt>
                <c:pt idx="6">
                  <c:v>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822-47DD-817B-36938DBEF47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/>
        <c:smooth val="0"/>
        <c:axId val="581348000"/>
        <c:axId val="581342512"/>
      </c:lineChart>
      <c:catAx>
        <c:axId val="581348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 i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81342512"/>
        <c:crosses val="autoZero"/>
        <c:auto val="1"/>
        <c:lblAlgn val="ctr"/>
        <c:lblOffset val="100"/>
        <c:noMultiLvlLbl val="0"/>
      </c:catAx>
      <c:valAx>
        <c:axId val="581342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81348000"/>
        <c:crosses val="autoZero"/>
        <c:crossBetween val="between"/>
      </c:valAx>
      <c:spPr>
        <a:solidFill>
          <a:schemeClr val="accent4">
            <a:lumMod val="20000"/>
            <a:lumOff val="80000"/>
          </a:schemeClr>
        </a:solidFill>
      </c:spPr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92552493438321"/>
          <c:y val="6.3898887639045124E-2"/>
          <c:w val="0.89107447506561677"/>
          <c:h val="0.8565310586176727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1134</c:v>
                </c:pt>
                <c:pt idx="1">
                  <c:v>1158</c:v>
                </c:pt>
                <c:pt idx="2">
                  <c:v>1194</c:v>
                </c:pt>
                <c:pt idx="3">
                  <c:v>1100</c:v>
                </c:pt>
                <c:pt idx="4">
                  <c:v>979</c:v>
                </c:pt>
                <c:pt idx="5">
                  <c:v>860</c:v>
                </c:pt>
                <c:pt idx="6">
                  <c:v>704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7F5-47D2-AC35-035EA460ECE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/>
        <c:smooth val="0"/>
        <c:axId val="581342904"/>
        <c:axId val="581341728"/>
      </c:lineChart>
      <c:catAx>
        <c:axId val="581342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581341728"/>
        <c:crosses val="autoZero"/>
        <c:auto val="1"/>
        <c:lblAlgn val="ctr"/>
        <c:lblOffset val="100"/>
        <c:noMultiLvlLbl val="0"/>
      </c:catAx>
      <c:valAx>
        <c:axId val="581341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81342904"/>
        <c:crosses val="autoZero"/>
        <c:crossBetween val="between"/>
        <c:majorUnit val="100"/>
      </c:valAx>
      <c:spPr>
        <a:solidFill>
          <a:schemeClr val="accent2">
            <a:lumMod val="20000"/>
            <a:lumOff val="80000"/>
          </a:schemeClr>
        </a:solidFill>
      </c:spPr>
    </c:plotArea>
    <c:plotVisOnly val="1"/>
    <c:dispBlanksAs val="gap"/>
    <c:showDLblsOverMax val="0"/>
  </c:chart>
  <c:spPr>
    <a:ln>
      <a:solidFill>
        <a:schemeClr val="accent1">
          <a:alpha val="57000"/>
        </a:schemeClr>
      </a:solidFill>
    </a:ln>
  </c:sp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146592948759946E-2"/>
          <c:y val="0.1219887854927225"/>
          <c:w val="0.90685340705124007"/>
          <c:h val="0.6861799093295156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1017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306</c:v>
                </c:pt>
                <c:pt idx="1">
                  <c:v>365</c:v>
                </c:pt>
                <c:pt idx="2">
                  <c:v>379</c:v>
                </c:pt>
                <c:pt idx="3">
                  <c:v>205</c:v>
                </c:pt>
                <c:pt idx="4">
                  <c:v>146</c:v>
                </c:pt>
                <c:pt idx="5">
                  <c:v>200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AD8-4413-B97C-6162E1C9D19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/>
        <c:smooth val="0"/>
        <c:axId val="581343688"/>
        <c:axId val="464607040"/>
      </c:lineChart>
      <c:catAx>
        <c:axId val="581343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64607040"/>
        <c:crosses val="autoZero"/>
        <c:auto val="1"/>
        <c:lblAlgn val="ctr"/>
        <c:lblOffset val="100"/>
        <c:noMultiLvlLbl val="0"/>
      </c:catAx>
      <c:valAx>
        <c:axId val="4646070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813436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719444367630096E-2"/>
          <c:y val="4.1167561878726042E-2"/>
          <c:w val="0.86590391506374942"/>
          <c:h val="0.8654608577350814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Детей</c:v>
                </c:pt>
              </c:strCache>
            </c:strRef>
          </c:tx>
          <c:invertIfNegative val="0"/>
          <c:cat>
            <c:numRef>
              <c:f>Лист1!$A$2:$A$9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</c:v>
                </c:pt>
                <c:pt idx="1">
                  <c:v>5</c:v>
                </c:pt>
                <c:pt idx="2">
                  <c:v>3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  <c:pt idx="6">
                  <c:v>5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CD-49EC-BE68-8D8CCAF1CE7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Взрослых</c:v>
                </c:pt>
              </c:strCache>
            </c:strRef>
          </c:tx>
          <c:invertIfNegative val="0"/>
          <c:cat>
            <c:numRef>
              <c:f>Лист1!$A$2:$A$9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11</c:v>
                </c:pt>
                <c:pt idx="1">
                  <c:v>17</c:v>
                </c:pt>
                <c:pt idx="2">
                  <c:v>14</c:v>
                </c:pt>
                <c:pt idx="3">
                  <c:v>8</c:v>
                </c:pt>
                <c:pt idx="4">
                  <c:v>9</c:v>
                </c:pt>
                <c:pt idx="5">
                  <c:v>9</c:v>
                </c:pt>
                <c:pt idx="6">
                  <c:v>7</c:v>
                </c:pt>
                <c:pt idx="7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CD-49EC-BE68-8D8CCAF1CE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gapDepth val="75"/>
        <c:shape val="box"/>
        <c:axId val="464612920"/>
        <c:axId val="464611744"/>
        <c:axId val="482977088"/>
      </c:bar3DChart>
      <c:catAx>
        <c:axId val="464612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464611744"/>
        <c:crosses val="autoZero"/>
        <c:auto val="1"/>
        <c:lblAlgn val="ctr"/>
        <c:lblOffset val="100"/>
        <c:noMultiLvlLbl val="0"/>
      </c:catAx>
      <c:valAx>
        <c:axId val="464611744"/>
        <c:scaling>
          <c:orientation val="minMax"/>
        </c:scaling>
        <c:delete val="0"/>
        <c:axPos val="l"/>
        <c:majorGridlines/>
        <c:minorGridlines/>
        <c:numFmt formatCode="General" sourceLinked="1"/>
        <c:majorTickMark val="out"/>
        <c:minorTickMark val="none"/>
        <c:tickLblPos val="nextTo"/>
        <c:crossAx val="464612920"/>
        <c:crosses val="autoZero"/>
        <c:crossBetween val="between"/>
      </c:valAx>
      <c:serAx>
        <c:axId val="482977088"/>
        <c:scaling>
          <c:orientation val="minMax"/>
        </c:scaling>
        <c:delete val="0"/>
        <c:axPos val="b"/>
        <c:majorTickMark val="out"/>
        <c:minorTickMark val="none"/>
        <c:tickLblPos val="nextTo"/>
        <c:crossAx val="464611744"/>
        <c:crosses val="autoZero"/>
      </c:serAx>
    </c:plotArea>
    <c:legend>
      <c:legendPos val="b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Обеспеченность</a:t>
            </a:r>
            <a:r>
              <a:rPr lang="ru-RU" sz="2000" baseline="0" dirty="0">
                <a:latin typeface="Times New Roman" pitchFamily="18" charset="0"/>
                <a:cs typeface="Times New Roman" pitchFamily="18" charset="0"/>
              </a:rPr>
              <a:t> населения койками дерматовенерологического профиля</a:t>
            </a:r>
          </a:p>
          <a:p>
            <a:pPr>
              <a:defRPr/>
            </a:pPr>
            <a:r>
              <a:rPr lang="ru-RU" sz="2000" baseline="0" dirty="0">
                <a:latin typeface="Times New Roman" pitchFamily="18" charset="0"/>
                <a:cs typeface="Times New Roman" pitchFamily="18" charset="0"/>
              </a:rPr>
              <a:t>(на 10 тысяч населения)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5399931663747871"/>
          <c:y val="2.2562114656402977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271033829104695E-2"/>
          <c:y val="0.27143857017872763"/>
          <c:w val="0.9087711431904345"/>
          <c:h val="0.5335829896262966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 Российской Федерации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Лист1!$A$2:$A$11</c:f>
              <c:strCach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2019г. 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0.91</c:v>
                </c:pt>
                <c:pt idx="1">
                  <c:v>0.81</c:v>
                </c:pt>
                <c:pt idx="2">
                  <c:v>0.74</c:v>
                </c:pt>
                <c:pt idx="3">
                  <c:v>0.69</c:v>
                </c:pt>
                <c:pt idx="4">
                  <c:v>0.65</c:v>
                </c:pt>
                <c:pt idx="5">
                  <c:v>0.6</c:v>
                </c:pt>
                <c:pt idx="6">
                  <c:v>0.6</c:v>
                </c:pt>
                <c:pt idx="7">
                  <c:v>0.51</c:v>
                </c:pt>
                <c:pt idx="8">
                  <c:v>0.54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50B-48E4-91C5-EC5EE5183D0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 Тамбовской области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Лист1!$A$2:$A$11</c:f>
              <c:strCach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2019г. 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0.61</c:v>
                </c:pt>
                <c:pt idx="1">
                  <c:v>0.45</c:v>
                </c:pt>
                <c:pt idx="2">
                  <c:v>0.45</c:v>
                </c:pt>
                <c:pt idx="3">
                  <c:v>0.44</c:v>
                </c:pt>
                <c:pt idx="4">
                  <c:v>0.41</c:v>
                </c:pt>
                <c:pt idx="5">
                  <c:v>0.41</c:v>
                </c:pt>
                <c:pt idx="6">
                  <c:v>0.41</c:v>
                </c:pt>
                <c:pt idx="7">
                  <c:v>0.42</c:v>
                </c:pt>
                <c:pt idx="8">
                  <c:v>0.4</c:v>
                </c:pt>
                <c:pt idx="9">
                  <c:v>0.41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50B-48E4-91C5-EC5EE5183D0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64603120"/>
        <c:axId val="464612136"/>
      </c:lineChart>
      <c:catAx>
        <c:axId val="46460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64612136"/>
        <c:crosses val="autoZero"/>
        <c:auto val="1"/>
        <c:lblAlgn val="ctr"/>
        <c:lblOffset val="100"/>
        <c:noMultiLvlLbl val="0"/>
      </c:catAx>
      <c:valAx>
        <c:axId val="464612136"/>
        <c:scaling>
          <c:orientation val="minMax"/>
          <c:min val="0.4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464603120"/>
        <c:crosses val="autoZero"/>
        <c:crossBetween val="between"/>
      </c:valAx>
      <c:spPr>
        <a:solidFill>
          <a:srgbClr val="FFC000"/>
        </a:solidFill>
      </c:spPr>
    </c:plotArea>
    <c:legend>
      <c:legendPos val="b"/>
      <c:layout>
        <c:manualLayout>
          <c:xMode val="edge"/>
          <c:yMode val="edge"/>
          <c:x val="0.16607635848922275"/>
          <c:y val="0.9021767111010045"/>
          <c:w val="0.73173611111111114"/>
          <c:h val="7.1757592800899883E-2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513-4379-9F79-E90BDC7B5D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13-4379-9F79-E90BDC7B5DC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513-4379-9F79-E90BDC7B5D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513-4379-9F79-E90BDC7B5DC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513-4379-9F79-E90BDC7B5DC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513-4379-9F79-E90BDC7B5DC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355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513-4379-9F79-E90BDC7B5D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232448"/>
        <c:axId val="137070272"/>
      </c:barChart>
      <c:catAx>
        <c:axId val="136232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7070272"/>
        <c:crosses val="autoZero"/>
        <c:auto val="1"/>
        <c:lblAlgn val="ctr"/>
        <c:lblOffset val="100"/>
        <c:noMultiLvlLbl val="0"/>
      </c:catAx>
      <c:valAx>
        <c:axId val="137070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623244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baseline="0" dirty="0"/>
              <a:t>Доля сельских жителей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7834237516637164"/>
          <c:y val="0.24195568844860146"/>
          <c:w val="0.74405253620074974"/>
          <c:h val="0.564381104813898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0.00%</c:formatCode>
                <c:ptCount val="1"/>
                <c:pt idx="0">
                  <c:v>0.755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81-40F7-82D5-3F1FAB288F5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0%</c:formatCode>
                <c:ptCount val="1"/>
                <c:pt idx="0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81-40F7-82D5-3F1FAB288F5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0%</c:formatCode>
                <c:ptCount val="1"/>
                <c:pt idx="0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81-40F7-82D5-3F1FAB288F5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0.00%</c:formatCode>
                <c:ptCount val="1"/>
                <c:pt idx="0">
                  <c:v>0.44400000000000001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81-40F7-82D5-3F1FAB288F58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0.00%</c:formatCode>
                <c:ptCount val="1"/>
                <c:pt idx="0">
                  <c:v>0.13300000000000001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B81-40F7-82D5-3F1FAB288F5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81318208"/>
        <c:axId val="581335848"/>
      </c:barChart>
      <c:catAx>
        <c:axId val="581318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1335848"/>
        <c:crosses val="autoZero"/>
        <c:auto val="1"/>
        <c:lblAlgn val="ctr"/>
        <c:lblOffset val="100"/>
        <c:noMultiLvlLbl val="0"/>
      </c:catAx>
      <c:valAx>
        <c:axId val="581335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1318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347313356663745"/>
          <c:y val="0.9092257217847769"/>
          <c:w val="0.69157225138524347"/>
          <c:h val="6.69647544056992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919021750188206E-2"/>
          <c:y val="6.389888763904511E-2"/>
          <c:w val="0.86888197114895527"/>
          <c:h val="0.8565310586176727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город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7036416815559814E-17"/>
                  <c:y val="8.27957045327713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58C7-4D55-8AA4-9EFD7740C1AA}"/>
                </c:ext>
              </c:extLst>
            </c:dLbl>
            <c:dLbl>
              <c:idx val="1"/>
              <c:layout>
                <c:manualLayout>
                  <c:x val="4.7603493586282049E-3"/>
                  <c:y val="6.4162759404809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8C7-4D55-8AA4-9EFD7740C1AA}"/>
                </c:ext>
              </c:extLst>
            </c:dLbl>
            <c:dLbl>
              <c:idx val="2"/>
              <c:layout>
                <c:manualLayout>
                  <c:x val="-6.8145667262239257E-17"/>
                  <c:y val="6.623656362621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58C7-4D55-8AA4-9EFD7740C1AA}"/>
                </c:ext>
              </c:extLst>
            </c:dLbl>
            <c:dLbl>
              <c:idx val="3"/>
              <c:layout>
                <c:manualLayout>
                  <c:x val="1.8970275365333389E-3"/>
                  <c:y val="0.116077839262461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8C7-4D55-8AA4-9EFD7740C1AA}"/>
                </c:ext>
              </c:extLst>
            </c:dLbl>
            <c:dLbl>
              <c:idx val="4"/>
              <c:layout>
                <c:manualLayout>
                  <c:x val="4.9688862898601884E-3"/>
                  <c:y val="0.140051215988567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8C7-4D55-8AA4-9EFD7740C1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89</c:v>
                </c:pt>
                <c:pt idx="1">
                  <c:v>76</c:v>
                </c:pt>
                <c:pt idx="2">
                  <c:v>81</c:v>
                </c:pt>
                <c:pt idx="3">
                  <c:v>111</c:v>
                </c:pt>
                <c:pt idx="4">
                  <c:v>268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8C7-4D55-8AA4-9EFD7740C1A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село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6019555349506399E-2"/>
                  <c:y val="-1.6559140906554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58C7-4D55-8AA4-9EFD7740C1AA}"/>
                </c:ext>
              </c:extLst>
            </c:dLbl>
            <c:dLbl>
              <c:idx val="1"/>
              <c:layout>
                <c:manualLayout>
                  <c:x val="4.1343669250645997E-2"/>
                  <c:y val="-2.3809523809523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8C7-4D55-8AA4-9EFD7740C1AA}"/>
                </c:ext>
              </c:extLst>
            </c:dLbl>
            <c:dLbl>
              <c:idx val="2"/>
              <c:layout>
                <c:manualLayout>
                  <c:x val="1.8604651162790621E-2"/>
                  <c:y val="-2.7777777777777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8C7-4D55-8AA4-9EFD7740C1AA}"/>
                </c:ext>
              </c:extLst>
            </c:dLbl>
            <c:dLbl>
              <c:idx val="3"/>
              <c:layout>
                <c:manualLayout>
                  <c:x val="2.8940568475452122E-2"/>
                  <c:y val="-1.5873015873015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8C7-4D55-8AA4-9EFD7740C1AA}"/>
                </c:ext>
              </c:extLst>
            </c:dLbl>
            <c:dLbl>
              <c:idx val="4"/>
              <c:layout>
                <c:manualLayout>
                  <c:x val="2.4806201550387597E-2"/>
                  <c:y val="-3.57142857142857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8C7-4D55-8AA4-9EFD7740C1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27</c:v>
                </c:pt>
                <c:pt idx="1">
                  <c:v>30</c:v>
                </c:pt>
                <c:pt idx="2">
                  <c:v>28</c:v>
                </c:pt>
                <c:pt idx="3">
                  <c:v>20</c:v>
                </c:pt>
                <c:pt idx="4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8C7-4D55-8AA4-9EFD7740C1A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всего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1343669250645618E-3"/>
                  <c:y val="-3.5714285714285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58C7-4D55-8AA4-9EFD7740C1AA}"/>
                </c:ext>
              </c:extLst>
            </c:dLbl>
            <c:dLbl>
              <c:idx val="1"/>
              <c:layout>
                <c:manualLayout>
                  <c:x val="1.4470284237726097E-2"/>
                  <c:y val="-3.968253968253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58C7-4D55-8AA4-9EFD7740C1AA}"/>
                </c:ext>
              </c:extLst>
            </c:dLbl>
            <c:dLbl>
              <c:idx val="2"/>
              <c:layout>
                <c:manualLayout>
                  <c:x val="1.8604651162790621E-2"/>
                  <c:y val="-1.984126984126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58C7-4D55-8AA4-9EFD7740C1AA}"/>
                </c:ext>
              </c:extLst>
            </c:dLbl>
            <c:dLbl>
              <c:idx val="3"/>
              <c:layout>
                <c:manualLayout>
                  <c:x val="-1.1151238006931328E-2"/>
                  <c:y val="-3.8637995448626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58C7-4D55-8AA4-9EFD7740C1AA}"/>
                </c:ext>
              </c:extLst>
            </c:dLbl>
            <c:dLbl>
              <c:idx val="4"/>
              <c:layout>
                <c:manualLayout>
                  <c:x val="0"/>
                  <c:y val="-3.5714285714285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58C7-4D55-8AA4-9EFD7740C1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116</c:v>
                </c:pt>
                <c:pt idx="1">
                  <c:v>106</c:v>
                </c:pt>
                <c:pt idx="2">
                  <c:v>109</c:v>
                </c:pt>
                <c:pt idx="3">
                  <c:v>131</c:v>
                </c:pt>
                <c:pt idx="4">
                  <c:v>355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58C7-4D55-8AA4-9EFD7740C1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6231424"/>
        <c:axId val="137071424"/>
        <c:axId val="462499272"/>
      </c:bar3DChart>
      <c:catAx>
        <c:axId val="136231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7071424"/>
        <c:crosses val="autoZero"/>
        <c:auto val="1"/>
        <c:lblAlgn val="ctr"/>
        <c:lblOffset val="100"/>
        <c:noMultiLvlLbl val="0"/>
      </c:catAx>
      <c:valAx>
        <c:axId val="13707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6231424"/>
        <c:crosses val="autoZero"/>
        <c:crossBetween val="between"/>
      </c:valAx>
      <c:serAx>
        <c:axId val="462499272"/>
        <c:scaling>
          <c:orientation val="minMax"/>
        </c:scaling>
        <c:delete val="0"/>
        <c:axPos val="b"/>
        <c:majorTickMark val="out"/>
        <c:minorTickMark val="none"/>
        <c:tickLblPos val="nextTo"/>
        <c:crossAx val="137071424"/>
        <c:crosses val="autoZero"/>
      </c:serAx>
    </c:plotArea>
    <c:plotVisOnly val="1"/>
    <c:dispBlanksAs val="gap"/>
    <c:showDLblsOverMax val="0"/>
  </c:chart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947101842379618E-2"/>
          <c:y val="4.5822205819400393E-2"/>
          <c:w val="0.9190529308836396"/>
          <c:h val="0.8642925884264467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3"/>
              <c:layout>
                <c:manualLayout>
                  <c:x val="-2.0619279594452533E-2"/>
                  <c:y val="7.04940775069647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544986481388672"/>
                      <c:h val="6.944181530210774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890-47A6-8CD2-01D300FB9FFC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Ellipse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22.6</c:v>
                </c:pt>
                <c:pt idx="1">
                  <c:v>15.2</c:v>
                </c:pt>
                <c:pt idx="2">
                  <c:v>18.399999999999999</c:v>
                </c:pt>
                <c:pt idx="3">
                  <c:v>13.6</c:v>
                </c:pt>
                <c:pt idx="4">
                  <c:v>31.2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890-47A6-8CD2-01D300FB9FF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80720024"/>
        <c:axId val="480722320"/>
      </c:lineChart>
      <c:catAx>
        <c:axId val="480720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0722320"/>
        <c:crosses val="autoZero"/>
        <c:auto val="1"/>
        <c:lblAlgn val="ctr"/>
        <c:lblOffset val="100"/>
        <c:noMultiLvlLbl val="0"/>
      </c:catAx>
      <c:valAx>
        <c:axId val="480722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0720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8"/>
    </mc:Choice>
    <mc:Fallback>
      <c:style val="3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888824920506983E-2"/>
          <c:y val="4.0863156735514793E-2"/>
          <c:w val="0.89288111257407177"/>
          <c:h val="0.734244222031342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поликлиника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0%</c:formatCode>
                <c:ptCount val="5"/>
                <c:pt idx="0">
                  <c:v>0.61</c:v>
                </c:pt>
                <c:pt idx="1">
                  <c:v>0.64</c:v>
                </c:pt>
                <c:pt idx="2">
                  <c:v>0.71</c:v>
                </c:pt>
                <c:pt idx="3" formatCode="0.00%">
                  <c:v>0.71899999999999997</c:v>
                </c:pt>
                <c:pt idx="4" formatCode="0.00%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E0-4E7D-9BEF-02B9A17AAEF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стационар дневной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Лист1!$C$2:$C$6</c:f>
              <c:numCache>
                <c:formatCode>0%</c:formatCode>
                <c:ptCount val="5"/>
                <c:pt idx="0" formatCode="0.00%">
                  <c:v>0.127</c:v>
                </c:pt>
                <c:pt idx="1">
                  <c:v>0.1145</c:v>
                </c:pt>
                <c:pt idx="2">
                  <c:v>6.6000000000000003E-2</c:v>
                </c:pt>
                <c:pt idx="3" formatCode="0.00%">
                  <c:v>6.7000000000000004E-2</c:v>
                </c:pt>
                <c:pt idx="4" formatCode="0.00%">
                  <c:v>5.8000000000000003E-2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E0-4E7D-9BEF-02B9A17AAEF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стационар круглосуточный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00034059438612E-17"/>
                  <c:y val="-5.025125628140703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EE0-4E7D-9BEF-02B9A17AAE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Лист1!$D$2:$D$6</c:f>
              <c:numCache>
                <c:formatCode>0%</c:formatCode>
                <c:ptCount val="5"/>
                <c:pt idx="0" formatCode="0.00%">
                  <c:v>0.14299999999999999</c:v>
                </c:pt>
                <c:pt idx="1">
                  <c:v>0.17599999999999999</c:v>
                </c:pt>
                <c:pt idx="2">
                  <c:v>0.188</c:v>
                </c:pt>
                <c:pt idx="3" formatCode="0.00%">
                  <c:v>0.17899999999999999</c:v>
                </c:pt>
                <c:pt idx="4" formatCode="0.00%">
                  <c:v>0.16800000000000001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EE0-4E7D-9BEF-02B9A17AAEF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для других лпу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4.3644298963447896E-3"/>
                  <c:y val="-3.01507537688442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EE0-4E7D-9BEF-02B9A17AAEF7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1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3EE0-4E7D-9BEF-02B9A17AAE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Лист1!$E$2:$E$6</c:f>
              <c:numCache>
                <c:formatCode>0%</c:formatCode>
                <c:ptCount val="5"/>
                <c:pt idx="0">
                  <c:v>0.12</c:v>
                </c:pt>
                <c:pt idx="1">
                  <c:v>7.0000000000000007E-2</c:v>
                </c:pt>
                <c:pt idx="2">
                  <c:v>3.5999999999999997E-2</c:v>
                </c:pt>
                <c:pt idx="3" formatCode="0.00%">
                  <c:v>3.5000000000000003E-2</c:v>
                </c:pt>
                <c:pt idx="4" formatCode="0.00%">
                  <c:v>3.4000000000000002E-2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EE0-4E7D-9BEF-02B9A17AAEF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464612528"/>
        <c:axId val="464603512"/>
      </c:barChart>
      <c:catAx>
        <c:axId val="464612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64603512"/>
        <c:crosses val="autoZero"/>
        <c:auto val="1"/>
        <c:lblAlgn val="ctr"/>
        <c:lblOffset val="100"/>
        <c:noMultiLvlLbl val="0"/>
      </c:catAx>
      <c:valAx>
        <c:axId val="464603512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crossAx val="4646125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7496789279292845E-2"/>
          <c:y val="0.8473006065629356"/>
          <c:w val="0.67652869254670489"/>
          <c:h val="0.15269932425288799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822874413425594"/>
          <c:y val="9.6208455870727003E-2"/>
          <c:w val="0.89168132444982839"/>
          <c:h val="0.721995688038995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  <c:pt idx="5">
                  <c:v>2022 год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302660</c:v>
                </c:pt>
                <c:pt idx="1">
                  <c:v>243969</c:v>
                </c:pt>
                <c:pt idx="2">
                  <c:v>252054</c:v>
                </c:pt>
                <c:pt idx="3">
                  <c:v>209918</c:v>
                </c:pt>
                <c:pt idx="4">
                  <c:v>207969</c:v>
                </c:pt>
                <c:pt idx="5">
                  <c:v>202596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85-45F6-B92C-41E184A4B7C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Химико - микроскопических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  <c:pt idx="5">
                  <c:v>2022 год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145741</c:v>
                </c:pt>
                <c:pt idx="1">
                  <c:v>119673</c:v>
                </c:pt>
                <c:pt idx="2">
                  <c:v>136059</c:v>
                </c:pt>
                <c:pt idx="3">
                  <c:v>115263</c:v>
                </c:pt>
                <c:pt idx="4">
                  <c:v>115781</c:v>
                </c:pt>
                <c:pt idx="5">
                  <c:v>115284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85-45F6-B92C-41E184A4B7C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гематологических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  <c:pt idx="5">
                  <c:v>2022 год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41030</c:v>
                </c:pt>
                <c:pt idx="1">
                  <c:v>41156</c:v>
                </c:pt>
                <c:pt idx="2">
                  <c:v>63435</c:v>
                </c:pt>
                <c:pt idx="3">
                  <c:v>45825</c:v>
                </c:pt>
                <c:pt idx="4">
                  <c:v>45322</c:v>
                </c:pt>
                <c:pt idx="5">
                  <c:v>39880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85-45F6-B92C-41E184A4B7C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цитологических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  <c:pt idx="5">
                  <c:v>2022 год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115</c:v>
                </c:pt>
                <c:pt idx="1">
                  <c:v>135</c:v>
                </c:pt>
                <c:pt idx="2">
                  <c:v>300</c:v>
                </c:pt>
                <c:pt idx="3">
                  <c:v>290</c:v>
                </c:pt>
                <c:pt idx="4">
                  <c:v>266</c:v>
                </c:pt>
                <c:pt idx="5">
                  <c:v>320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85-45F6-B92C-41E184A4B7C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иммунологических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  <c:pt idx="5">
                  <c:v>2022 год</c:v>
                </c:pt>
              </c:strCache>
            </c:strRef>
          </c:cat>
          <c:val>
            <c:numRef>
              <c:f>Лист1!$F$2:$F$7</c:f>
              <c:numCache>
                <c:formatCode>General</c:formatCode>
                <c:ptCount val="6"/>
                <c:pt idx="0">
                  <c:v>95279</c:v>
                </c:pt>
                <c:pt idx="1">
                  <c:v>66094</c:v>
                </c:pt>
                <c:pt idx="2">
                  <c:v>46380</c:v>
                </c:pt>
                <c:pt idx="3">
                  <c:v>40941</c:v>
                </c:pt>
                <c:pt idx="4">
                  <c:v>40419</c:v>
                </c:pt>
                <c:pt idx="5">
                  <c:v>39849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385-45F6-B92C-41E184A4B7CA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микробиологических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  <c:pt idx="5">
                  <c:v>2022 год</c:v>
                </c:pt>
              </c:strCache>
            </c:strRef>
          </c:cat>
          <c:val>
            <c:numRef>
              <c:f>Лист1!$G$2:$G$7</c:f>
              <c:numCache>
                <c:formatCode>General</c:formatCode>
                <c:ptCount val="6"/>
                <c:pt idx="0">
                  <c:v>10907</c:v>
                </c:pt>
                <c:pt idx="1">
                  <c:v>7208</c:v>
                </c:pt>
                <c:pt idx="2">
                  <c:v>5735</c:v>
                </c:pt>
                <c:pt idx="3">
                  <c:v>4606</c:v>
                </c:pt>
                <c:pt idx="4">
                  <c:v>3281</c:v>
                </c:pt>
                <c:pt idx="5">
                  <c:v>2669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385-45F6-B92C-41E184A4B7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4605864"/>
        <c:axId val="464609392"/>
      </c:barChart>
      <c:catAx>
        <c:axId val="464605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64609392"/>
        <c:crosses val="autoZero"/>
        <c:auto val="1"/>
        <c:lblAlgn val="ctr"/>
        <c:lblOffset val="100"/>
        <c:noMultiLvlLbl val="0"/>
      </c:catAx>
      <c:valAx>
        <c:axId val="464609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646058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233943064809207E-2"/>
          <c:y val="0.82782175665541802"/>
          <c:w val="0.95745362637751086"/>
          <c:h val="0.17217826687326734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Динамика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МР на сифилис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#,##0</c:formatCode>
                <c:ptCount val="5"/>
                <c:pt idx="0" formatCode="General">
                  <c:v>22768</c:v>
                </c:pt>
                <c:pt idx="1">
                  <c:v>17113</c:v>
                </c:pt>
                <c:pt idx="2">
                  <c:v>18332</c:v>
                </c:pt>
                <c:pt idx="3">
                  <c:v>18317</c:v>
                </c:pt>
                <c:pt idx="4" formatCode="General">
                  <c:v>17409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67-44DC-82F0-05BE5CD8D76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РИФ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Лист1!$C$2:$C$6</c:f>
              <c:numCache>
                <c:formatCode>#,##0</c:formatCode>
                <c:ptCount val="5"/>
                <c:pt idx="0" formatCode="General">
                  <c:v>8769</c:v>
                </c:pt>
                <c:pt idx="1">
                  <c:v>5855</c:v>
                </c:pt>
                <c:pt idx="2">
                  <c:v>5790</c:v>
                </c:pt>
                <c:pt idx="3">
                  <c:v>5821</c:v>
                </c:pt>
                <c:pt idx="4" formatCode="General">
                  <c:v>5692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D67-44DC-82F0-05BE5CD8D76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ИФА на сифилис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Лист1!$D$2:$D$6</c:f>
              <c:numCache>
                <c:formatCode>#,##0</c:formatCode>
                <c:ptCount val="5"/>
                <c:pt idx="0" formatCode="General">
                  <c:v>25935</c:v>
                </c:pt>
                <c:pt idx="1">
                  <c:v>20828</c:v>
                </c:pt>
                <c:pt idx="2">
                  <c:v>13933</c:v>
                </c:pt>
                <c:pt idx="3">
                  <c:v>13920</c:v>
                </c:pt>
                <c:pt idx="4" formatCode="General">
                  <c:v>15234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D67-44DC-82F0-05BE5CD8D76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ИФА на хламидии</c:v>
                </c:pt>
              </c:strCache>
            </c:strRef>
          </c:tx>
          <c:spPr>
            <a:ln w="317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Лист1!$E$2:$E$6</c:f>
              <c:numCache>
                <c:formatCode>#,##0</c:formatCode>
                <c:ptCount val="5"/>
                <c:pt idx="0" formatCode="General">
                  <c:v>863</c:v>
                </c:pt>
                <c:pt idx="1">
                  <c:v>494</c:v>
                </c:pt>
                <c:pt idx="2">
                  <c:v>419</c:v>
                </c:pt>
                <c:pt idx="3">
                  <c:v>382</c:v>
                </c:pt>
                <c:pt idx="4" formatCode="General">
                  <c:v>284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D67-44DC-82F0-05BE5CD8D769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ПИФ на хламидии</c:v>
                </c:pt>
              </c:strCache>
            </c:strRef>
          </c:tx>
          <c:spPr>
            <a:ln w="317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Лист1!$F$2:$F$6</c:f>
              <c:numCache>
                <c:formatCode>#,##0</c:formatCode>
                <c:ptCount val="5"/>
                <c:pt idx="0">
                  <c:v>378</c:v>
                </c:pt>
                <c:pt idx="1">
                  <c:v>184</c:v>
                </c:pt>
                <c:pt idx="2">
                  <c:v>211</c:v>
                </c:pt>
                <c:pt idx="3">
                  <c:v>186</c:v>
                </c:pt>
                <c:pt idx="4">
                  <c:v>165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D67-44DC-82F0-05BE5CD8D769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ИФА на уреаплазму</c:v>
                </c:pt>
              </c:strCache>
            </c:strRef>
          </c:tx>
          <c:spPr>
            <a:ln w="317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Лист1!$G$2:$G$6</c:f>
              <c:numCache>
                <c:formatCode>#,##0</c:formatCode>
                <c:ptCount val="5"/>
                <c:pt idx="0">
                  <c:v>411</c:v>
                </c:pt>
                <c:pt idx="1">
                  <c:v>376</c:v>
                </c:pt>
                <c:pt idx="2">
                  <c:v>251</c:v>
                </c:pt>
                <c:pt idx="3">
                  <c:v>188</c:v>
                </c:pt>
                <c:pt idx="4">
                  <c:v>202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D67-44DC-82F0-05BE5CD8D769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ИФА на микоплазму</c:v>
                </c:pt>
              </c:strCache>
            </c:strRef>
          </c:tx>
          <c:spPr>
            <a:ln w="317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Лист1!$H$2:$H$6</c:f>
              <c:numCache>
                <c:formatCode>#,##0</c:formatCode>
                <c:ptCount val="5"/>
                <c:pt idx="0">
                  <c:v>601</c:v>
                </c:pt>
                <c:pt idx="1">
                  <c:v>291</c:v>
                </c:pt>
                <c:pt idx="2">
                  <c:v>276</c:v>
                </c:pt>
                <c:pt idx="3">
                  <c:v>229</c:v>
                </c:pt>
                <c:pt idx="4">
                  <c:v>193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D67-44DC-82F0-05BE5CD8D7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5149928"/>
        <c:axId val="495149600"/>
      </c:lineChart>
      <c:catAx>
        <c:axId val="495149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5149600"/>
        <c:crosses val="autoZero"/>
        <c:auto val="1"/>
        <c:lblAlgn val="ctr"/>
        <c:lblOffset val="100"/>
        <c:noMultiLvlLbl val="0"/>
      </c:catAx>
      <c:valAx>
        <c:axId val="495149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5149928"/>
        <c:crosses val="autoZero"/>
        <c:crossBetween val="between"/>
      </c:valAx>
      <c:spPr>
        <a:noFill/>
        <a:ln w="73025">
          <a:solidFill>
            <a:schemeClr val="tx1">
              <a:lumMod val="15000"/>
              <a:lumOff val="85000"/>
            </a:schemeClr>
          </a:solidFill>
        </a:ln>
        <a:effectLst>
          <a:outerShdw blurRad="558800" dir="5400000" sx="73000" sy="73000" algn="ctr" rotWithShape="0">
            <a:srgbClr val="000000">
              <a:alpha val="43137"/>
            </a:srgbClr>
          </a:outerShdw>
        </a:effectLst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084703326909861"/>
          <c:y val="0.14712838691790103"/>
          <c:w val="0.85863151044635799"/>
          <c:h val="0.8297695843905361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84537624976183E-2"/>
                  <c:y val="-5.61421151556053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9765041723559869E-2"/>
                      <c:h val="5.241381624242512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1C03-49DF-9668-817FE0A9B8AD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EllipseCallout">
                    <a:avLst/>
                  </a:prstGeom>
                </c15:spPr>
                <c15:showLeaderLines val="1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161019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03-49DF-9668-817FE0A9B8A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9793834999682382E-2"/>
                  <c:y val="-4.03071595988961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955887672324231"/>
                      <c:h val="7.832556169885836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1C03-49DF-9668-817FE0A9B8AD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EllipseCallout">
                    <a:avLst/>
                  </a:prstGeom>
                </c15:spPr>
                <c15:showLeaderLines val="1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199794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03-49DF-9668-817FE0A9B8A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6391779999576589E-2"/>
                  <c:y val="-6.7658333119858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9661959223401098E-2"/>
                      <c:h val="9.27209758413212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1C03-49DF-9668-817FE0A9B8AD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EllipseCallout">
                    <a:avLst/>
                  </a:prstGeom>
                </c15:spPr>
                <c15:showLeaderLines val="1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164372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C03-49DF-9668-817FE0A9B8A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8762926874378115E-2"/>
                  <c:y val="-3.4548993941910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120836297321585"/>
                      <c:h val="5.52928990709177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1C03-49DF-9668-817FE0A9B8AD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EllipseCallout">
                    <a:avLst/>
                  </a:prstGeom>
                </c15:spPr>
                <c15:showLeaderLines val="1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161369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C03-49DF-9668-817FE0A9B8AD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4433046249126718E-2"/>
                  <c:y val="-3.16699111134184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296093172334818"/>
                      <c:h val="8.408372735584353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1C03-49DF-9668-817FE0A9B8AD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EllipseCallout">
                    <a:avLst/>
                  </a:prstGeom>
                </c15:spPr>
                <c15:showLeaderLines val="1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156099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C03-49DF-9668-817FE0A9B8A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464604296"/>
        <c:axId val="464610568"/>
        <c:axId val="0"/>
      </c:bar3DChart>
      <c:catAx>
        <c:axId val="464604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64610568"/>
        <c:crosses val="autoZero"/>
        <c:auto val="1"/>
        <c:lblAlgn val="ctr"/>
        <c:lblOffset val="100"/>
        <c:noMultiLvlLbl val="0"/>
      </c:catAx>
      <c:valAx>
        <c:axId val="4646105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646042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9951059613082476"/>
          <c:y val="0.88214644466142089"/>
          <c:w val="0.52564879684264942"/>
          <c:h val="0.10633722402460867"/>
        </c:manualLayout>
      </c:layout>
      <c:overlay val="0"/>
      <c:txPr>
        <a:bodyPr/>
        <a:lstStyle/>
        <a:p>
          <a:pPr>
            <a:defRPr sz="1220" baseline="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310438322949058E-2"/>
          <c:y val="5.5262653841402401E-2"/>
          <c:w val="0.75146908719743366"/>
          <c:h val="0.856531058617672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ЛН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852</c:v>
                </c:pt>
                <c:pt idx="1">
                  <c:v>874</c:v>
                </c:pt>
                <c:pt idx="2">
                  <c:v>790</c:v>
                </c:pt>
                <c:pt idx="3">
                  <c:v>828</c:v>
                </c:pt>
                <c:pt idx="4">
                  <c:v>816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D5-4D5B-B6A4-5D90802A4C7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ЭЛН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189</c:v>
                </c:pt>
                <c:pt idx="1">
                  <c:v>582</c:v>
                </c:pt>
                <c:pt idx="2">
                  <c:v>644</c:v>
                </c:pt>
                <c:pt idx="3">
                  <c:v>774</c:v>
                </c:pt>
                <c:pt idx="4">
                  <c:v>816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D5-4D5B-B6A4-5D90802A4C7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64620368"/>
        <c:axId val="464616448"/>
      </c:barChart>
      <c:catAx>
        <c:axId val="464620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64616448"/>
        <c:crosses val="autoZero"/>
        <c:auto val="1"/>
        <c:lblAlgn val="ctr"/>
        <c:lblOffset val="100"/>
        <c:noMultiLvlLbl val="0"/>
      </c:catAx>
      <c:valAx>
        <c:axId val="4646164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64620368"/>
        <c:crosses val="autoZero"/>
        <c:crossBetween val="between"/>
      </c:valAx>
      <c:spPr>
        <a:solidFill>
          <a:srgbClr val="FFFF00"/>
        </a:solidFill>
      </c:spPr>
    </c:plotArea>
    <c:legend>
      <c:legendPos val="r"/>
      <c:layout>
        <c:manualLayout>
          <c:xMode val="edge"/>
          <c:yMode val="edge"/>
          <c:x val="0.87196868620589096"/>
          <c:y val="0.85346675415573048"/>
          <c:w val="0.12571649897929427"/>
          <c:h val="0.14351518560179977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039661708953049E-2"/>
          <c:y val="0.11146825396825398"/>
          <c:w val="0.92470107903178766"/>
          <c:h val="0.705700849893763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170</c:v>
                </c:pt>
                <c:pt idx="1">
                  <c:v>164</c:v>
                </c:pt>
                <c:pt idx="2">
                  <c:v>232</c:v>
                </c:pt>
                <c:pt idx="3">
                  <c:v>159</c:v>
                </c:pt>
                <c:pt idx="4">
                  <c:v>235</c:v>
                </c:pt>
                <c:pt idx="5">
                  <c:v>228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24-4480-BCCD-BB646635F36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первично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100</c:v>
                </c:pt>
                <c:pt idx="1">
                  <c:v>125</c:v>
                </c:pt>
                <c:pt idx="2">
                  <c:v>107</c:v>
                </c:pt>
                <c:pt idx="3">
                  <c:v>78</c:v>
                </c:pt>
                <c:pt idx="4">
                  <c:v>80</c:v>
                </c:pt>
                <c:pt idx="5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24-4480-BCCD-BB646635F36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вторично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70</c:v>
                </c:pt>
                <c:pt idx="1">
                  <c:v>39</c:v>
                </c:pt>
                <c:pt idx="2">
                  <c:v>125</c:v>
                </c:pt>
                <c:pt idx="3">
                  <c:v>81</c:v>
                </c:pt>
                <c:pt idx="4">
                  <c:v>155</c:v>
                </c:pt>
                <c:pt idx="5">
                  <c:v>140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24-4480-BCCD-BB646635F36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4616840"/>
        <c:axId val="464618016"/>
      </c:barChart>
      <c:catAx>
        <c:axId val="464616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4618016"/>
        <c:crosses val="autoZero"/>
        <c:auto val="1"/>
        <c:lblAlgn val="ctr"/>
        <c:lblOffset val="100"/>
        <c:noMultiLvlLbl val="0"/>
      </c:catAx>
      <c:valAx>
        <c:axId val="464618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4616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400166127122332"/>
          <c:y val="0.90761881115363874"/>
          <c:w val="0.52169165230100634"/>
          <c:h val="7.49918530277070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371114127714911"/>
          <c:y val="1.794163150401825E-2"/>
          <c:w val="0.75044086155897183"/>
          <c:h val="0.728800571526192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F838-4AEE-823D-71C02C1B66E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привлечено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729</c:v>
                </c:pt>
                <c:pt idx="1">
                  <c:v>759</c:v>
                </c:pt>
                <c:pt idx="2">
                  <c:v>791</c:v>
                </c:pt>
                <c:pt idx="3">
                  <c:v>931</c:v>
                </c:pt>
                <c:pt idx="4">
                  <c:v>926</c:v>
                </c:pt>
                <c:pt idx="5">
                  <c:v>856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38-4AEE-823D-71C02C1B66E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подлежало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6418870997060159E-3"/>
                  <c:y val="-5.703197383099816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838-4AEE-823D-71C02C1B66EB}"/>
                </c:ext>
              </c:extLst>
            </c:dLbl>
            <c:dLbl>
              <c:idx val="1"/>
              <c:layout>
                <c:manualLayout>
                  <c:x val="3.2837741994119719E-3"/>
                  <c:y val="-5.703197383099816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838-4AEE-823D-71C02C1B66EB}"/>
                </c:ext>
              </c:extLst>
            </c:dLbl>
            <c:dLbl>
              <c:idx val="2"/>
              <c:layout>
                <c:manualLayout>
                  <c:x val="-6.5675483988240036E-3"/>
                  <c:y val="-8.10454364966816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838-4AEE-823D-71C02C1B66EB}"/>
                </c:ext>
              </c:extLst>
            </c:dLbl>
            <c:dLbl>
              <c:idx val="3"/>
              <c:layout>
                <c:manualLayout>
                  <c:x val="1.6418870997059859E-3"/>
                  <c:y val="-7.8043753663471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838-4AEE-823D-71C02C1B66EB}"/>
                </c:ext>
              </c:extLst>
            </c:dLbl>
            <c:dLbl>
              <c:idx val="4"/>
              <c:layout>
                <c:manualLayout>
                  <c:x val="-6.5675483988239438E-3"/>
                  <c:y val="-7.50420708302607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F838-4AEE-823D-71C02C1B66EB}"/>
                </c:ext>
              </c:extLst>
            </c:dLbl>
            <c:dLbl>
              <c:idx val="5"/>
              <c:layout>
                <c:manualLayout>
                  <c:x val="4.9256612991179574E-3"/>
                  <c:y val="-5.403029099778773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F838-4AEE-823D-71C02C1B66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821</c:v>
                </c:pt>
                <c:pt idx="1">
                  <c:v>830</c:v>
                </c:pt>
                <c:pt idx="2">
                  <c:v>875</c:v>
                </c:pt>
                <c:pt idx="3">
                  <c:v>995</c:v>
                </c:pt>
                <c:pt idx="4">
                  <c:v>980</c:v>
                </c:pt>
                <c:pt idx="5">
                  <c:v>916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38-4AEE-823D-71C02C1B66E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вызовы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Лист1!$E$2:$E$7</c:f>
              <c:numCache>
                <c:formatCode>0</c:formatCode>
                <c:ptCount val="6"/>
                <c:pt idx="0">
                  <c:v>1956</c:v>
                </c:pt>
                <c:pt idx="1">
                  <c:v>2006</c:v>
                </c:pt>
                <c:pt idx="2">
                  <c:v>2153</c:v>
                </c:pt>
                <c:pt idx="3">
                  <c:v>2347</c:v>
                </c:pt>
                <c:pt idx="4">
                  <c:v>2359</c:v>
                </c:pt>
                <c:pt idx="5">
                  <c:v>2209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838-4AEE-823D-71C02C1B66E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64623112"/>
        <c:axId val="464619584"/>
      </c:barChart>
      <c:catAx>
        <c:axId val="464623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4619584"/>
        <c:crosses val="autoZero"/>
        <c:auto val="1"/>
        <c:lblAlgn val="ctr"/>
        <c:lblOffset val="100"/>
        <c:noMultiLvlLbl val="0"/>
      </c:catAx>
      <c:valAx>
        <c:axId val="464619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4623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1194452977132192"/>
          <c:y val="0.85667940281155452"/>
          <c:w val="0.57948271646204585"/>
          <c:h val="0.123721252043205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доходы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2.4094452925212308E-2"/>
          <c:y val="0.21912307400985542"/>
          <c:w val="0.90950675228688727"/>
          <c:h val="0.6030335462826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ФОМС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81703.399999999994</c:v>
                </c:pt>
                <c:pt idx="1">
                  <c:v>73664.3</c:v>
                </c:pt>
                <c:pt idx="2">
                  <c:v>80217.7</c:v>
                </c:pt>
                <c:pt idx="3">
                  <c:v>84718.9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64-4F96-826B-95CAE53EE10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7120.7</c:v>
                </c:pt>
                <c:pt idx="1">
                  <c:v>6489</c:v>
                </c:pt>
                <c:pt idx="2">
                  <c:v>7730.1</c:v>
                </c:pt>
                <c:pt idx="3">
                  <c:v>8148.6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64-4F96-826B-95CAE53EE10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платные</c:v>
                </c:pt>
              </c:strCache>
            </c:strRef>
          </c:tx>
          <c:spPr>
            <a:solidFill>
              <a:schemeClr val="accent3"/>
            </a:solidFill>
            <a:effectLst/>
          </c:spPr>
          <c:invertIfNegative val="0"/>
          <c:dLbls>
            <c:dLbl>
              <c:idx val="0"/>
              <c:layout>
                <c:manualLayout>
                  <c:x val="5.2861565746313559E-2"/>
                  <c:y val="9.0043993336643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095917478047248"/>
                      <c:h val="7.073293431148661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8664-4F96-826B-95CAE53EE101}"/>
                </c:ext>
              </c:extLst>
            </c:dLbl>
            <c:dLbl>
              <c:idx val="1"/>
              <c:layout>
                <c:manualLayout>
                  <c:x val="5.8535961933241197E-2"/>
                  <c:y val="7.4820086756273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254578944948719"/>
                      <c:h val="7.35035153655988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664-4F96-826B-95CAE53EE101}"/>
                </c:ext>
              </c:extLst>
            </c:dLbl>
            <c:dLbl>
              <c:idx val="2"/>
              <c:layout>
                <c:manualLayout>
                  <c:x val="5.4347049346464664E-2"/>
                  <c:y val="6.50301186157739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730563345653124"/>
                      <c:h val="5.410944798681290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8664-4F96-826B-95CAE53EE101}"/>
                </c:ext>
              </c:extLst>
            </c:dLbl>
            <c:dLbl>
              <c:idx val="3"/>
              <c:layout>
                <c:manualLayout>
                  <c:x val="4.3641770957312191E-2"/>
                  <c:y val="6.42057071351842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896741809248686"/>
                      <c:h val="6.242119114914974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8664-4F96-826B-95CAE53EE101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leftArrowCallou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9702.5</c:v>
                </c:pt>
                <c:pt idx="1">
                  <c:v>6549.1</c:v>
                </c:pt>
                <c:pt idx="2">
                  <c:v>7715.8</c:v>
                </c:pt>
                <c:pt idx="3">
                  <c:v>7715.9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664-4F96-826B-95CAE53EE1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75465216"/>
        <c:axId val="175466752"/>
      </c:barChart>
      <c:catAx>
        <c:axId val="175465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5466752"/>
        <c:crosses val="autoZero"/>
        <c:auto val="1"/>
        <c:lblAlgn val="ctr"/>
        <c:lblOffset val="100"/>
        <c:noMultiLvlLbl val="0"/>
      </c:catAx>
      <c:valAx>
        <c:axId val="1754667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75465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Возрастной состав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18-29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7600238020511126E-3"/>
                  <c:y val="6.79411897574247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5265-419D-94C8-00D5F9142BED}"/>
                </c:ext>
              </c:extLst>
            </c:dLbl>
            <c:dLbl>
              <c:idx val="1"/>
              <c:layout>
                <c:manualLayout>
                  <c:x val="-3.5199738826592386E-17"/>
                  <c:y val="0.100653614455444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5265-419D-94C8-00D5F9142BED}"/>
                </c:ext>
              </c:extLst>
            </c:dLbl>
            <c:dLbl>
              <c:idx val="2"/>
              <c:layout>
                <c:manualLayout>
                  <c:x val="5.7600238020511126E-3"/>
                  <c:y val="6.54248493960387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265-419D-94C8-00D5F9142BED}"/>
                </c:ext>
              </c:extLst>
            </c:dLbl>
            <c:dLbl>
              <c:idx val="3"/>
              <c:layout>
                <c:manualLayout>
                  <c:x val="7.6800317360680801E-3"/>
                  <c:y val="7.297387048019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265-419D-94C8-00D5F9142B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0.2</c:v>
                </c:pt>
                <c:pt idx="1">
                  <c:v>0.34799999999999998</c:v>
                </c:pt>
                <c:pt idx="2">
                  <c:v>0.185</c:v>
                </c:pt>
                <c:pt idx="3" formatCode="0%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65-419D-94C8-00D5F9142BE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30-39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1.9200079340170376E-3"/>
                  <c:y val="-4.0261445782177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5265-419D-94C8-00D5F9142BED}"/>
                </c:ext>
              </c:extLst>
            </c:dLbl>
            <c:dLbl>
              <c:idx val="2"/>
              <c:layout>
                <c:manualLayout>
                  <c:x val="-7.0399477653184773E-17"/>
                  <c:y val="-2.7679743975247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5265-419D-94C8-00D5F9142BED}"/>
                </c:ext>
              </c:extLst>
            </c:dLbl>
            <c:dLbl>
              <c:idx val="3"/>
              <c:layout>
                <c:manualLayout>
                  <c:x val="3.8400158680340753E-2"/>
                  <c:y val="-2.51634036138611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265-419D-94C8-00D5F9142B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Лист1!$C$2:$C$5</c:f>
              <c:numCache>
                <c:formatCode>0.00%</c:formatCode>
                <c:ptCount val="4"/>
                <c:pt idx="0">
                  <c:v>0.42899999999999999</c:v>
                </c:pt>
                <c:pt idx="1">
                  <c:v>0.30399999999999999</c:v>
                </c:pt>
                <c:pt idx="2">
                  <c:v>0.25900000000000001</c:v>
                </c:pt>
                <c:pt idx="3">
                  <c:v>0.23300000000000001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65-419D-94C8-00D5F9142BE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40 и старше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4722222222222224E-2"/>
                  <c:y val="-9.52380952380952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265-419D-94C8-00D5F9142BED}"/>
                </c:ext>
              </c:extLst>
            </c:dLbl>
            <c:dLbl>
              <c:idx val="1"/>
              <c:layout>
                <c:manualLayout>
                  <c:x val="1.3888888888888931E-2"/>
                  <c:y val="-7.9365079365079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265-419D-94C8-00D5F9142BED}"/>
                </c:ext>
              </c:extLst>
            </c:dLbl>
            <c:dLbl>
              <c:idx val="2"/>
              <c:layout>
                <c:manualLayout>
                  <c:x val="1.3440055538119193E-2"/>
                  <c:y val="-5.5359487950494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5265-419D-94C8-00D5F9142BED}"/>
                </c:ext>
              </c:extLst>
            </c:dLbl>
            <c:dLbl>
              <c:idx val="3"/>
              <c:layout>
                <c:manualLayout>
                  <c:x val="2.4960103142221489E-2"/>
                  <c:y val="-4.0261445782177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5265-419D-94C8-00D5F9142B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Лист1!$D$2:$D$5</c:f>
              <c:numCache>
                <c:formatCode>0.00%</c:formatCode>
                <c:ptCount val="4"/>
                <c:pt idx="0">
                  <c:v>0.371</c:v>
                </c:pt>
                <c:pt idx="1">
                  <c:v>0.34799999999999998</c:v>
                </c:pt>
                <c:pt idx="2">
                  <c:v>0.55600000000000005</c:v>
                </c:pt>
                <c:pt idx="3">
                  <c:v>0.46700000000000003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265-419D-94C8-00D5F9142BE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53357568"/>
        <c:axId val="453356256"/>
        <c:axId val="457927288"/>
      </c:bar3DChart>
      <c:catAx>
        <c:axId val="453357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3356256"/>
        <c:crosses val="autoZero"/>
        <c:auto val="1"/>
        <c:lblAlgn val="ctr"/>
        <c:lblOffset val="100"/>
        <c:noMultiLvlLbl val="0"/>
      </c:catAx>
      <c:valAx>
        <c:axId val="453356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3357568"/>
        <c:crosses val="autoZero"/>
        <c:crossBetween val="between"/>
      </c:valAx>
      <c:serAx>
        <c:axId val="45792728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3356256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95.6</c:v>
                </c:pt>
                <c:pt idx="1">
                  <c:v>100.6</c:v>
                </c:pt>
                <c:pt idx="2">
                  <c:v>92.2</c:v>
                </c:pt>
                <c:pt idx="3">
                  <c:v>95.8</c:v>
                </c:pt>
                <c:pt idx="4">
                  <c:v>104.5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A4-48FB-95BC-DB2569239EF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з/п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4498213970418461E-2"/>
                  <c:y val="-1.641091554171855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5A4-48FB-95BC-DB2569239EFC}"/>
                </c:ext>
              </c:extLst>
            </c:dLbl>
            <c:dLbl>
              <c:idx val="1"/>
              <c:layout>
                <c:manualLayout>
                  <c:x val="3.0866823026163885E-2"/>
                  <c:y val="-1.367576295143213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5A4-48FB-95BC-DB2569239EFC}"/>
                </c:ext>
              </c:extLst>
            </c:dLbl>
            <c:dLbl>
              <c:idx val="2"/>
              <c:layout>
                <c:manualLayout>
                  <c:x val="2.3604041137654738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5A4-48FB-95BC-DB2569239EFC}"/>
                </c:ext>
              </c:extLst>
            </c:dLbl>
            <c:dLbl>
              <c:idx val="3"/>
              <c:layout>
                <c:manualLayout>
                  <c:x val="2.3604041137654738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5A4-48FB-95BC-DB2569239EFC}"/>
                </c:ext>
              </c:extLst>
            </c:dLbl>
            <c:dLbl>
              <c:idx val="4"/>
              <c:layout>
                <c:manualLayout>
                  <c:x val="4.902377774743662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45A4-48FB-95BC-DB2569239E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66.599999999999994</c:v>
                </c:pt>
                <c:pt idx="1">
                  <c:v>69.400000000000006</c:v>
                </c:pt>
                <c:pt idx="2">
                  <c:v>73.900000000000006</c:v>
                </c:pt>
                <c:pt idx="3">
                  <c:v>76.400000000000006</c:v>
                </c:pt>
                <c:pt idx="4">
                  <c:v>83.7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A4-48FB-95BC-DB2569239EF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6020480"/>
        <c:axId val="176329472"/>
      </c:barChart>
      <c:catAx>
        <c:axId val="176020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76329472"/>
        <c:crosses val="autoZero"/>
        <c:auto val="1"/>
        <c:lblAlgn val="ctr"/>
        <c:lblOffset val="100"/>
        <c:noMultiLvlLbl val="0"/>
      </c:catAx>
      <c:valAx>
        <c:axId val="176329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602048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Заработная плата (рост)</a:t>
            </a:r>
            <a:endParaRPr lang="ru-RU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26926.799999999999</c:v>
                </c:pt>
                <c:pt idx="1">
                  <c:v>28827.599999999999</c:v>
                </c:pt>
                <c:pt idx="2">
                  <c:v>27931.200000000001</c:v>
                </c:pt>
                <c:pt idx="3">
                  <c:v>29782.3</c:v>
                </c:pt>
                <c:pt idx="4">
                  <c:v>33449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EB-4B36-A9B2-48008B3F5FF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Врачи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Лист1!$C$2:$C$7</c:f>
              <c:numCache>
                <c:formatCode>#,##0.00</c:formatCode>
                <c:ptCount val="6"/>
                <c:pt idx="0">
                  <c:v>49731.4</c:v>
                </c:pt>
                <c:pt idx="1">
                  <c:v>51700.5</c:v>
                </c:pt>
                <c:pt idx="2">
                  <c:v>45925.4</c:v>
                </c:pt>
                <c:pt idx="3">
                  <c:v>46670.2</c:v>
                </c:pt>
                <c:pt idx="4">
                  <c:v>52000.3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EB-4B36-A9B2-48008B3F5FF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Средний медперсонал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926007555740651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41EB-4B36-A9B2-48008B3F5FF3}"/>
                </c:ext>
              </c:extLst>
            </c:dLbl>
            <c:dLbl>
              <c:idx val="1"/>
              <c:layout>
                <c:manualLayout>
                  <c:x val="3.926007555740651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1EB-4B36-A9B2-48008B3F5FF3}"/>
                </c:ext>
              </c:extLst>
            </c:dLbl>
            <c:dLbl>
              <c:idx val="2"/>
              <c:layout>
                <c:manualLayout>
                  <c:x val="2.669685137903637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1EB-4B36-A9B2-48008B3F5FF3}"/>
                </c:ext>
              </c:extLst>
            </c:dLbl>
            <c:dLbl>
              <c:idx val="3"/>
              <c:layout>
                <c:manualLayout>
                  <c:x val="3.768967253511025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1EB-4B36-A9B2-48008B3F5FF3}"/>
                </c:ext>
              </c:extLst>
            </c:dLbl>
            <c:dLbl>
              <c:idx val="4"/>
              <c:layout>
                <c:manualLayout>
                  <c:x val="5.4964105780369123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1EB-4B36-A9B2-48008B3F5F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Лист1!$D$2:$D$7</c:f>
              <c:numCache>
                <c:formatCode>#,##0.00</c:formatCode>
                <c:ptCount val="6"/>
                <c:pt idx="0">
                  <c:v>23124.3</c:v>
                </c:pt>
                <c:pt idx="1">
                  <c:v>24000.400000000001</c:v>
                </c:pt>
                <c:pt idx="2">
                  <c:v>23021.3</c:v>
                </c:pt>
                <c:pt idx="3">
                  <c:v>25019.1</c:v>
                </c:pt>
                <c:pt idx="4">
                  <c:v>28000.1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EB-4B36-A9B2-48008B3F5FF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0"/>
        <c:axId val="184053120"/>
        <c:axId val="187864960"/>
      </c:barChart>
      <c:catAx>
        <c:axId val="1840531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87864960"/>
        <c:crosses val="autoZero"/>
        <c:auto val="1"/>
        <c:lblAlgn val="ctr"/>
        <c:lblOffset val="100"/>
        <c:noMultiLvlLbl val="0"/>
      </c:catAx>
      <c:valAx>
        <c:axId val="187864960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18405312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ru-RU" b="1" dirty="0" smtClean="0"/>
              <a:t>Самостоятельно обратившиеся</a:t>
            </a:r>
            <a:endParaRPr lang="ru-RU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4146461198020397E-2"/>
                  <c:y val="-6.50713594559829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6FC-4199-8ABE-B07DB6DA921F}"/>
                </c:ext>
              </c:extLst>
            </c:dLbl>
            <c:dLbl>
              <c:idx val="1"/>
              <c:layout>
                <c:manualLayout>
                  <c:x val="-8.4212610172879468E-2"/>
                  <c:y val="-0.1203820149935684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6FC-4199-8ABE-B07DB6DA921F}"/>
                </c:ext>
              </c:extLst>
            </c:dLbl>
            <c:dLbl>
              <c:idx val="2"/>
              <c:layout>
                <c:manualLayout>
                  <c:x val="-3.7427826743502132E-2"/>
                  <c:y val="-0.1106213110751710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6FC-4199-8ABE-B07DB6DA921F}"/>
                </c:ext>
              </c:extLst>
            </c:dLbl>
            <c:dLbl>
              <c:idx val="3"/>
              <c:layout>
                <c:manualLayout>
                  <c:x val="-4.1496068780839307E-2"/>
                  <c:y val="-6.83249274287821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6FC-4199-8ABE-B07DB6DA92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Лист1!$B$2:$B$5</c:f>
              <c:numCache>
                <c:formatCode>0.00%</c:formatCode>
                <c:ptCount val="4"/>
                <c:pt idx="0">
                  <c:v>2.9000000000000001E-2</c:v>
                </c:pt>
                <c:pt idx="1">
                  <c:v>0.125</c:v>
                </c:pt>
                <c:pt idx="2">
                  <c:v>0.29799999999999999</c:v>
                </c:pt>
                <c:pt idx="3">
                  <c:v>0.26700000000000002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6FC-4199-8ABE-B07DB6DA921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610653016"/>
        <c:axId val="610655968"/>
      </c:lineChart>
      <c:catAx>
        <c:axId val="610653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0655968"/>
        <c:crosses val="autoZero"/>
        <c:auto val="1"/>
        <c:lblAlgn val="ctr"/>
        <c:lblOffset val="100"/>
        <c:noMultiLvlLbl val="0"/>
      </c:catAx>
      <c:valAx>
        <c:axId val="610655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0653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Структура сифилиса по пути выявления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поликлиника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6625844111251013E-2"/>
                  <c:y val="-3.07503075030761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5CE-49A1-9724-30F4F4051E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0.114</c:v>
                </c:pt>
                <c:pt idx="1">
                  <c:v>0.16700000000000001</c:v>
                </c:pt>
                <c:pt idx="2">
                  <c:v>7.3999999999999996E-2</c:v>
                </c:pt>
                <c:pt idx="3">
                  <c:v>6.6000000000000003E-2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CE-49A1-9724-30F4F4051E8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стационар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Лист1!$C$2:$C$5</c:f>
              <c:numCache>
                <c:formatCode>0.00%</c:formatCode>
                <c:ptCount val="4"/>
                <c:pt idx="0">
                  <c:v>0.371</c:v>
                </c:pt>
                <c:pt idx="1">
                  <c:v>0.29099999999999998</c:v>
                </c:pt>
                <c:pt idx="2">
                  <c:v>0.26</c:v>
                </c:pt>
                <c:pt idx="3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CE-49A1-9724-30F4F4051E8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самообращение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Лист1!$D$2:$D$5</c:f>
              <c:numCache>
                <c:formatCode>0.00%</c:formatCode>
                <c:ptCount val="4"/>
                <c:pt idx="0">
                  <c:v>2.9000000000000001E-2</c:v>
                </c:pt>
                <c:pt idx="1">
                  <c:v>0.125</c:v>
                </c:pt>
                <c:pt idx="2">
                  <c:v>0.29799999999999999</c:v>
                </c:pt>
                <c:pt idx="3">
                  <c:v>0.26700000000000002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5CE-49A1-9724-30F4F4051E8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мед.осм.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1.1445576284765937E-2"/>
                  <c:y val="-5.22755227552275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5CE-49A1-9724-30F4F4051E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Лист1!$E$2:$E$5</c:f>
              <c:numCache>
                <c:formatCode>0.00%</c:formatCode>
                <c:ptCount val="4"/>
                <c:pt idx="0">
                  <c:v>0.114</c:v>
                </c:pt>
                <c:pt idx="1">
                  <c:v>0.20799999999999999</c:v>
                </c:pt>
                <c:pt idx="2">
                  <c:v>0.22</c:v>
                </c:pt>
                <c:pt idx="3">
                  <c:v>0.26700000000000002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5CE-49A1-9724-30F4F4051E83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контакты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3.2047613597344628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5CE-49A1-9724-30F4F4051E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Лист1!$F$2:$F$5</c:f>
              <c:numCache>
                <c:formatCode>0.00%</c:formatCode>
                <c:ptCount val="4"/>
                <c:pt idx="0">
                  <c:v>0.17100000000000001</c:v>
                </c:pt>
                <c:pt idx="1">
                  <c:v>0.16700000000000001</c:v>
                </c:pt>
                <c:pt idx="2">
                  <c:v>7.3999999999999996E-2</c:v>
                </c:pt>
                <c:pt idx="3" formatCode="0%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5CE-49A1-9724-30F4F4051E83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мигранты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9.1564610278126665E-3"/>
                  <c:y val="-7.38007380073800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F5CE-49A1-9724-30F4F4051E83}"/>
                </c:ext>
              </c:extLst>
            </c:dLbl>
            <c:dLbl>
              <c:idx val="3"/>
              <c:layout>
                <c:manualLayout>
                  <c:x val="9.1564610278127498E-3"/>
                  <c:y val="-4.920049200492004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F5CE-49A1-9724-30F4F4051E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Лист1!$G$2:$G$5</c:f>
              <c:numCache>
                <c:formatCode>0.00%</c:formatCode>
                <c:ptCount val="4"/>
                <c:pt idx="0">
                  <c:v>0.20100000000000001</c:v>
                </c:pt>
                <c:pt idx="1">
                  <c:v>4.2000000000000003E-2</c:v>
                </c:pt>
                <c:pt idx="2">
                  <c:v>7.3999999999999996E-2</c:v>
                </c:pt>
                <c:pt idx="3" formatCode="0%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5CE-49A1-9724-30F4F4051E8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43203104"/>
        <c:axId val="443203432"/>
      </c:barChart>
      <c:catAx>
        <c:axId val="443203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3203432"/>
        <c:crosses val="autoZero"/>
        <c:auto val="1"/>
        <c:lblAlgn val="ctr"/>
        <c:lblOffset val="100"/>
        <c:noMultiLvlLbl val="0"/>
      </c:catAx>
      <c:valAx>
        <c:axId val="443203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320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9"/>
    </mc:Choice>
    <mc:Fallback>
      <c:style val="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</c:view3D>
    <c:floor>
      <c:thickness val="0"/>
    </c:floor>
    <c:sideWall>
      <c:thickness val="0"/>
      <c:spPr>
        <a:solidFill>
          <a:srgbClr val="9BBB59">
            <a:lumMod val="40000"/>
            <a:lumOff val="60000"/>
          </a:srgbClr>
        </a:solidFill>
      </c:spPr>
    </c:sideWall>
    <c:backWall>
      <c:thickness val="0"/>
      <c:spPr>
        <a:solidFill>
          <a:srgbClr val="9BBB59">
            <a:lumMod val="40000"/>
            <a:lumOff val="60000"/>
          </a:srgbClr>
        </a:solidFill>
      </c:spPr>
    </c:backWall>
    <c:plotArea>
      <c:layout>
        <c:manualLayout>
          <c:layoutTarget val="inner"/>
          <c:xMode val="edge"/>
          <c:yMode val="edge"/>
          <c:x val="0.23326589384660251"/>
          <c:y val="6.3898887639045124E-2"/>
          <c:w val="0.75068863988155332"/>
          <c:h val="0.8565310586176727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Ранние формы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Лист1!$B$2:$B$8</c:f>
              <c:numCache>
                <c:formatCode>0.00%</c:formatCode>
                <c:ptCount val="7"/>
                <c:pt idx="0">
                  <c:v>0.98499999999999999</c:v>
                </c:pt>
                <c:pt idx="1">
                  <c:v>0.94499999999999995</c:v>
                </c:pt>
                <c:pt idx="2">
                  <c:v>0.86899999999999999</c:v>
                </c:pt>
                <c:pt idx="3">
                  <c:v>0.85699999999999998</c:v>
                </c:pt>
                <c:pt idx="4">
                  <c:v>0.87</c:v>
                </c:pt>
                <c:pt idx="5">
                  <c:v>0.875</c:v>
                </c:pt>
                <c:pt idx="6">
                  <c:v>0.88900000000000001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DC-4978-A3D6-935B79A74FC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Поздние формы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6"/>
              <c:layout>
                <c:manualLayout>
                  <c:x val="3.205128205128204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FDC-4978-A3D6-935B79A74FC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Лист1!$C$2:$C$8</c:f>
              <c:numCache>
                <c:formatCode>0.00%</c:formatCode>
                <c:ptCount val="7"/>
                <c:pt idx="0">
                  <c:v>1.4999999999999999E-2</c:v>
                </c:pt>
                <c:pt idx="1">
                  <c:v>5.5E-2</c:v>
                </c:pt>
                <c:pt idx="2">
                  <c:v>0.13100000000000001</c:v>
                </c:pt>
                <c:pt idx="3">
                  <c:v>0.14299999999999999</c:v>
                </c:pt>
                <c:pt idx="4">
                  <c:v>0.13</c:v>
                </c:pt>
                <c:pt idx="5">
                  <c:v>0.125</c:v>
                </c:pt>
                <c:pt idx="6" formatCode="0%">
                  <c:v>0.111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FDC-4978-A3D6-935B79A74F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81331536"/>
        <c:axId val="581332320"/>
        <c:axId val="467954160"/>
      </c:bar3DChart>
      <c:catAx>
        <c:axId val="581331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81332320"/>
        <c:crosses val="autoZero"/>
        <c:auto val="1"/>
        <c:lblAlgn val="ctr"/>
        <c:lblOffset val="100"/>
        <c:noMultiLvlLbl val="0"/>
      </c:catAx>
      <c:valAx>
        <c:axId val="581332320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581331536"/>
        <c:crosses val="autoZero"/>
        <c:crossBetween val="between"/>
      </c:valAx>
      <c:serAx>
        <c:axId val="467954160"/>
        <c:scaling>
          <c:orientation val="minMax"/>
        </c:scaling>
        <c:delete val="1"/>
        <c:axPos val="b"/>
        <c:majorTickMark val="out"/>
        <c:minorTickMark val="none"/>
        <c:tickLblPos val="nextTo"/>
        <c:crossAx val="581332320"/>
        <c:crosses val="autoZero"/>
      </c:ser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356CE5FA-395E-42C7-8AAD-15F85D4D3CD4}" type="VALUE">
                      <a:rPr lang="en-US" baseline="0"/>
                      <a:pPr/>
                      <a:t>[ЗНАЧЕНИЕ]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C77-4AE6-9E2F-7259361004BD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D1B6724C-9EBF-4E85-A1E4-D7127C204B7B}" type="VALUE">
                      <a:rPr lang="en-US" baseline="0"/>
                      <a:pPr/>
                      <a:t>[ЗНАЧЕНИЕ]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C77-4AE6-9E2F-7259361004BD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5FA9A20E-9155-4594-8D67-29BA224E6053}" type="VALUE">
                      <a:rPr lang="en-US" baseline="0"/>
                      <a:pPr/>
                      <a:t>[ЗНАЧЕНИЕ]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C77-4AE6-9E2F-7259361004BD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ABC5D505-61E4-45A6-8BAF-082C4B40F7ED}" type="VALUE">
                      <a:rPr lang="en-US" baseline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C77-4AE6-9E2F-7259361004BD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9C4E6A5B-73EF-4443-9541-1100C8254E94}" type="VALUE">
                      <a:rPr lang="en-US" baseline="0"/>
                      <a:pPr/>
                      <a:t>[ЗНАЧЕНИЕ]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7C77-4AE6-9E2F-7259361004BD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03476CB5-DBB1-4903-8473-C4203DA2F864}" type="VALUE">
                      <a:rPr lang="en-US" baseline="0"/>
                      <a:pPr/>
                      <a:t>[ЗНАЧЕНИЕ]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C77-4AE6-9E2F-7259361004BD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E21AE193-6CF9-43BA-945D-30EAFCB508E5}" type="VALUE">
                      <a:rPr lang="en-US" baseline="0"/>
                      <a:pPr/>
                      <a:t>[ЗНАЧЕНИЕ]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7C77-4AE6-9E2F-7259361004BD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76D888CD-1780-4304-AD44-A1918619075B}" type="VALUE">
                      <a:rPr lang="en-US" baseline="0"/>
                      <a:pPr/>
                      <a:t>[ЗНАЧЕНИЕ]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C77-4AE6-9E2F-7259361004BD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7D6BBBFC-C03E-4FC4-BA20-74AAE073A527}" type="VALUE">
                      <a:rPr lang="en-US" baseline="0"/>
                      <a:pPr/>
                      <a:t>[ЗНАЧЕНИЕ]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7C77-4AE6-9E2F-7259361004BD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B227C1C1-ECE6-4DC9-B2B6-52E05669123C}" type="VALUE">
                      <a:rPr lang="en-US" baseline="0"/>
                      <a:pPr/>
                      <a:t>[ЗНАЧЕНИЕ]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7C77-4AE6-9E2F-7259361004BD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78C1E3A3-444F-4A59-B7CC-DC176CB94BE5}" type="VALUE">
                      <a:rPr lang="en-US" baseline="0"/>
                      <a:pPr/>
                      <a:t>[ЗНАЧЕНИЕ]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7C77-4AE6-9E2F-7259361004BD}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D3C89281-DBEA-4DA1-AD8D-1BB180FBD1EB}" type="VALUE">
                      <a:rPr lang="en-US" baseline="0"/>
                      <a:pPr/>
                      <a:t>[ЗНАЧЕНИЕ]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7C77-4AE6-9E2F-7259361004BD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numRef>
              <c:f>Лист1!$A$2:$A$13</c:f>
              <c:numCache>
                <c:formatCode>General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Лист1!$B$2:$B$13</c:f>
              <c:numCache>
                <c:formatCode>0.00%</c:formatCode>
                <c:ptCount val="12"/>
                <c:pt idx="0">
                  <c:v>0.08</c:v>
                </c:pt>
                <c:pt idx="1">
                  <c:v>8.6999999999999994E-2</c:v>
                </c:pt>
                <c:pt idx="2">
                  <c:v>6.3E-2</c:v>
                </c:pt>
                <c:pt idx="3">
                  <c:v>0.124</c:v>
                </c:pt>
                <c:pt idx="4">
                  <c:v>6.3E-2</c:v>
                </c:pt>
                <c:pt idx="5">
                  <c:v>8.7999999999999995E-2</c:v>
                </c:pt>
                <c:pt idx="6">
                  <c:v>5.0999999999999997E-2</c:v>
                </c:pt>
                <c:pt idx="7">
                  <c:v>0.02</c:v>
                </c:pt>
                <c:pt idx="8">
                  <c:v>2.9000000000000001E-2</c:v>
                </c:pt>
                <c:pt idx="9">
                  <c:v>4.2999999999999997E-2</c:v>
                </c:pt>
                <c:pt idx="10">
                  <c:v>7.3999999999999996E-2</c:v>
                </c:pt>
                <c:pt idx="11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C77-4AE6-9E2F-7259361004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1334280"/>
        <c:axId val="581339376"/>
      </c:barChart>
      <c:catAx>
        <c:axId val="5813342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581339376"/>
        <c:crosses val="autoZero"/>
        <c:auto val="1"/>
        <c:lblAlgn val="ctr"/>
        <c:lblOffset val="100"/>
        <c:noMultiLvlLbl val="0"/>
      </c:catAx>
      <c:valAx>
        <c:axId val="581339376"/>
        <c:scaling>
          <c:orientation val="minMax"/>
        </c:scaling>
        <c:delete val="0"/>
        <c:axPos val="b"/>
        <c:majorGridlines/>
        <c:numFmt formatCode="0.00%" sourceLinked="1"/>
        <c:majorTickMark val="out"/>
        <c:minorTickMark val="none"/>
        <c:tickLblPos val="nextTo"/>
        <c:crossAx val="581334280"/>
        <c:crosses val="autoZero"/>
        <c:crossBetween val="between"/>
      </c:valAx>
      <c:spPr>
        <a:solidFill>
          <a:srgbClr val="FFFF00"/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80677956849848E-2"/>
          <c:y val="7.7294685990338161E-2"/>
          <c:w val="0.91919322043150153"/>
          <c:h val="0.834790977214804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10</c:v>
                </c:pt>
                <c:pt idx="1">
                  <c:v>6</c:v>
                </c:pt>
                <c:pt idx="2">
                  <c:v>3</c:v>
                </c:pt>
                <c:pt idx="3">
                  <c:v>2</c:v>
                </c:pt>
                <c:pt idx="4">
                  <c:v>0</c:v>
                </c:pt>
                <c:pt idx="5">
                  <c:v>3</c:v>
                </c:pt>
                <c:pt idx="6">
                  <c:v>0</c:v>
                </c:pt>
                <c:pt idx="7">
                  <c:v>2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39-4CBF-A56B-1EA2AADD3A6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81333104"/>
        <c:axId val="581331144"/>
      </c:barChart>
      <c:catAx>
        <c:axId val="581333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1331144"/>
        <c:crosses val="autoZero"/>
        <c:auto val="1"/>
        <c:lblAlgn val="ctr"/>
        <c:lblOffset val="100"/>
        <c:noMultiLvlLbl val="0"/>
      </c:catAx>
      <c:valAx>
        <c:axId val="581331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1333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308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0.11132</cdr:x>
      <cdr:y>0.09202</cdr:y>
    </cdr:from>
    <cdr:to>
      <cdr:x>1</cdr:x>
      <cdr:y>0.20006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819396" y="356260"/>
          <a:ext cx="6541141" cy="418235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304AB6-E459-407A-A597-DAC2D1F13343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3B3C5-78C9-4706-B1A6-85BE4CF7B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963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3B3C5-78C9-4706-B1A6-85BE4CF7BF22}" type="slidenum">
              <a:rPr lang="ru-RU" smtClean="0"/>
              <a:t>70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404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DED93-2609-4023-AC20-1115956C8E19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305A-1907-4C82-99C9-CB0CEBC96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9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DED93-2609-4023-AC20-1115956C8E19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305A-1907-4C82-99C9-CB0CEBC96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320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DED93-2609-4023-AC20-1115956C8E19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305A-1907-4C82-99C9-CB0CEBC96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166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DED93-2609-4023-AC20-1115956C8E19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305A-1907-4C82-99C9-CB0CEBC96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287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DED93-2609-4023-AC20-1115956C8E19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305A-1907-4C82-99C9-CB0CEBC96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800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DED93-2609-4023-AC20-1115956C8E19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305A-1907-4C82-99C9-CB0CEBC96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742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DED93-2609-4023-AC20-1115956C8E19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305A-1907-4C82-99C9-CB0CEBC96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035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DED93-2609-4023-AC20-1115956C8E19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305A-1907-4C82-99C9-CB0CEBC96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404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DED93-2609-4023-AC20-1115956C8E19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305A-1907-4C82-99C9-CB0CEBC96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034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DED93-2609-4023-AC20-1115956C8E19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305A-1907-4C82-99C9-CB0CEBC96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255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DED93-2609-4023-AC20-1115956C8E19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305A-1907-4C82-99C9-CB0CEBC96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911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DED93-2609-4023-AC20-1115956C8E19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A305A-1907-4C82-99C9-CB0CEBC96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200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9380" y="1385190"/>
            <a:ext cx="730536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latin typeface="+mj-lt"/>
              </a:rPr>
              <a:t>Доклад </a:t>
            </a:r>
          </a:p>
          <a:p>
            <a:pPr algn="ctr"/>
            <a:r>
              <a:rPr lang="ru-RU" sz="4400" b="1" i="1" dirty="0" smtClean="0">
                <a:latin typeface="+mj-lt"/>
              </a:rPr>
              <a:t/>
            </a:r>
            <a:br>
              <a:rPr lang="ru-RU" sz="4400" b="1" i="1" dirty="0" smtClean="0">
                <a:latin typeface="+mj-lt"/>
              </a:rPr>
            </a:br>
            <a:r>
              <a:rPr lang="ru-RU" sz="4400" b="1" i="1" dirty="0" smtClean="0">
                <a:latin typeface="+mj-lt"/>
              </a:rPr>
              <a:t>о работе ГБУЗ «ТОКВКД»</a:t>
            </a:r>
          </a:p>
          <a:p>
            <a:pPr algn="ctr"/>
            <a:r>
              <a:rPr lang="ru-RU" sz="4400" b="1" i="1" dirty="0" smtClean="0">
                <a:latin typeface="+mj-lt"/>
              </a:rPr>
              <a:t> за 2022 год</a:t>
            </a:r>
          </a:p>
          <a:p>
            <a:pPr algn="ctr"/>
            <a:endParaRPr lang="ru-RU" sz="4400" b="1" i="1" dirty="0">
              <a:latin typeface="+mj-lt"/>
            </a:endParaRPr>
          </a:p>
          <a:p>
            <a:pPr algn="ctr"/>
            <a:endParaRPr lang="ru-RU" sz="4400" b="1" i="1" dirty="0" smtClean="0">
              <a:latin typeface="+mj-lt"/>
            </a:endParaRPr>
          </a:p>
          <a:p>
            <a:pPr algn="ctr"/>
            <a:r>
              <a:rPr lang="ru-RU" sz="2000" b="1" i="1" dirty="0" smtClean="0">
                <a:latin typeface="+mj-lt"/>
              </a:rPr>
              <a:t>                                    </a:t>
            </a:r>
          </a:p>
          <a:p>
            <a:pPr algn="ctr"/>
            <a:r>
              <a:rPr lang="ru-RU" sz="2000" b="1" i="1" dirty="0">
                <a:latin typeface="+mj-lt"/>
              </a:rPr>
              <a:t> </a:t>
            </a:r>
            <a:r>
              <a:rPr lang="ru-RU" sz="2000" b="1" i="1" dirty="0" smtClean="0">
                <a:latin typeface="+mj-lt"/>
              </a:rPr>
              <a:t>                                                      Главный врач       В.Н. Шустова</a:t>
            </a:r>
            <a:endParaRPr lang="ru-RU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1400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198299213"/>
              </p:ext>
            </p:extLst>
          </p:nvPr>
        </p:nvGraphicFramePr>
        <p:xfrm>
          <a:off x="3598606" y="285135"/>
          <a:ext cx="8445910" cy="6440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921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14684" y="476566"/>
            <a:ext cx="6096000" cy="58262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algn="just">
              <a:lnSpc>
                <a:spcPct val="115000"/>
              </a:lnSpc>
            </a:pPr>
            <a:r>
              <a:rPr lang="ru-RU" dirty="0"/>
              <a:t>- замена информационных стендов и табличек;</a:t>
            </a:r>
          </a:p>
          <a:p>
            <a:pPr marL="457200" algn="just">
              <a:lnSpc>
                <a:spcPct val="115000"/>
              </a:lnSpc>
            </a:pPr>
            <a:r>
              <a:rPr lang="ru-RU" dirty="0"/>
              <a:t>- продолжить работы по постепенной замене системы отопления, кровли в Тамбове;</a:t>
            </a:r>
          </a:p>
          <a:p>
            <a:pPr marL="457200" algn="just">
              <a:lnSpc>
                <a:spcPct val="115000"/>
              </a:lnSpc>
            </a:pPr>
            <a:r>
              <a:rPr lang="ru-RU" dirty="0"/>
              <a:t>- установить дополнительное видеонаблюдение;</a:t>
            </a:r>
          </a:p>
          <a:p>
            <a:pPr marL="457200" algn="just">
              <a:lnSpc>
                <a:spcPct val="115000"/>
              </a:lnSpc>
            </a:pPr>
            <a:r>
              <a:rPr lang="ru-RU" dirty="0"/>
              <a:t>- приобрести новые аппараты для кабинета восстановительного лечения и расширения спектра платных услуг;</a:t>
            </a:r>
          </a:p>
          <a:p>
            <a:pPr marL="457200" algn="just">
              <a:lnSpc>
                <a:spcPct val="115000"/>
              </a:lnSpc>
            </a:pPr>
            <a:r>
              <a:rPr lang="ru-RU" dirty="0"/>
              <a:t>- приобрести и заменить устаревшее оборудование для лабораторий диспансера.</a:t>
            </a: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dirty="0"/>
              <a:t>Продолжить работу по внедрению всех доступных модулей РМИС;</a:t>
            </a: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dirty="0"/>
              <a:t>Продолжить научную работу в учреждении согласно плана, утвержденного научным советом;</a:t>
            </a: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dirty="0"/>
              <a:t>Продолжить  работу по оказанию организационно-методической помощи </a:t>
            </a:r>
            <a:r>
              <a:rPr lang="ru-RU" dirty="0" err="1"/>
              <a:t>дерматовенерологам</a:t>
            </a:r>
            <a:r>
              <a:rPr lang="ru-RU" dirty="0"/>
              <a:t> и врачам смежных специальностей области;</a:t>
            </a: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dirty="0"/>
              <a:t>Продолжить работу по внедрению широкого спектра телемедицинских коммуникаций;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5400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44413" y="596552"/>
            <a:ext cx="7865806" cy="582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dirty="0"/>
              <a:t> Усилить внутренний контроль качества и безопасности медицинской деятельности;</a:t>
            </a: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dirty="0"/>
              <a:t> Усилить контроль за диагностикой, выявлением и лечением больных венерологического профиля;</a:t>
            </a: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dirty="0"/>
              <a:t> Продолжить совместную работу со специалистами смежных специальностей;</a:t>
            </a: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dirty="0"/>
              <a:t> Продолжить активную санитарно-просветительскую работу среди населения и медицинских работников первичного звена;</a:t>
            </a: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dirty="0"/>
              <a:t> Обеспечить 100% охват диспансерным наблюдением больных с хроническими неинфекционными заболеваниями кожи;</a:t>
            </a: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dirty="0"/>
              <a:t> Развивать и модернизировать косметологическую помощь населению;</a:t>
            </a: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dirty="0"/>
              <a:t> Организовать и провести:</a:t>
            </a:r>
          </a:p>
          <a:p>
            <a:pPr marL="408940" algn="just">
              <a:lnSpc>
                <a:spcPct val="115000"/>
              </a:lnSpc>
            </a:pPr>
            <a:r>
              <a:rPr lang="ru-RU" dirty="0"/>
              <a:t>- секцию по </a:t>
            </a:r>
            <a:r>
              <a:rPr lang="ru-RU" dirty="0" err="1"/>
              <a:t>дерматовенеролгии</a:t>
            </a:r>
            <a:r>
              <a:rPr lang="ru-RU" dirty="0"/>
              <a:t> и косметологии в рамках Державинского форума</a:t>
            </a:r>
          </a:p>
          <a:p>
            <a:pPr marL="408940" algn="just">
              <a:lnSpc>
                <a:spcPct val="115000"/>
              </a:lnSpc>
            </a:pPr>
            <a:r>
              <a:rPr lang="ru-RU" dirty="0"/>
              <a:t>- межрегиональную научно-практическую конференцию «100 лет во имя любви»</a:t>
            </a:r>
          </a:p>
          <a:p>
            <a:pPr marL="408940" algn="just">
              <a:lnSpc>
                <a:spcPct val="115000"/>
              </a:lnSpc>
            </a:pPr>
            <a:r>
              <a:rPr lang="ru-RU" dirty="0"/>
              <a:t>- общероссийскую конференцию для средних медицинских работников по профилю </a:t>
            </a:r>
            <a:r>
              <a:rPr lang="ru-RU" dirty="0" err="1"/>
              <a:t>дерматовенерология</a:t>
            </a:r>
            <a:r>
              <a:rPr lang="ru-RU" dirty="0"/>
              <a:t> и косметология.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1133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4683" y="2488893"/>
            <a:ext cx="6663813" cy="1640656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>
                <a:latin typeface="Segoe Print" panose="02000600000000000000" pitchFamily="2" charset="0"/>
              </a:rPr>
              <a:t>БЛАГОДАРЮ ЗА ВНИМАНИЕ!</a:t>
            </a:r>
            <a:endParaRPr lang="ru-RU" sz="2800" i="1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97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448553" y="582328"/>
            <a:ext cx="480009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Динамика заболеваемости сифилисом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без учета мигрантов на 100 тыс. нас.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275165461"/>
              </p:ext>
            </p:extLst>
          </p:nvPr>
        </p:nvGraphicFramePr>
        <p:xfrm>
          <a:off x="3752602" y="843148"/>
          <a:ext cx="7730837" cy="5805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752603" y="66490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87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85186" y="936345"/>
            <a:ext cx="7203839" cy="429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2022 году вспышек заболеваемости не было.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Наибольшее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 зарегистрировано  в  г. Тамбове  - 14 случаев (в 2021 – 11, в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2020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3, в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2019 -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8). В остальных муниципальных образованиях 1-2.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общем, в Тамбовской области  по сравнению с 2017 г. заболеваемость сифилисом снизилась в 2,5 раза.     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За последние годы наблюдался рост так называемых «чистых от сифилиса зон» (в  2021 году в 20, в 2020 году в 19, в 2019 году в 13 из 30 муниципальных образованиях области сифилис не зарегистрирован вообще. Из них, в Мордовском, Петровском, Токаревском и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Кирсановском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районах и  г. Кирсанове сифилис вообще не регистрируется на протяжении пяти последних лет).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462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83510" y="1107747"/>
            <a:ext cx="7266038" cy="356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Такая же длительная  «стерильность»  дала в этом году даже при всего 1-2-х выявленных случаях резкий рост заболеваемости в г. Уварово (4,4),  Никифоровском (6,5),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Рассказовском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(5,2),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Староюрьевском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(9,0) и Токаревском (6,9)  районах. В 2022 году количество  «чистых зон» уменьшилось до 16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Отмечается за последние пять лет рост заболеваемости в г. Тамбове и Мичуринском районе, что вполне объяснимо, так как это города с большим количеством населения и на их территориях расположены наши подразделения с квалифицированными врачами-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дерматовенерологами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специализированной лабораторией.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900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 flipH="1">
            <a:off x="16799626" y="1850936"/>
            <a:ext cx="6288054" cy="351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790574274"/>
              </p:ext>
            </p:extLst>
          </p:nvPr>
        </p:nvGraphicFramePr>
        <p:xfrm>
          <a:off x="3705101" y="491932"/>
          <a:ext cx="7115147" cy="5457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 flipH="1" flipV="1">
            <a:off x="16799626" y="4946071"/>
            <a:ext cx="62880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85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595751" y="15675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420485331"/>
              </p:ext>
            </p:extLst>
          </p:nvPr>
        </p:nvGraphicFramePr>
        <p:xfrm>
          <a:off x="4595750" y="961902"/>
          <a:ext cx="6614556" cy="5047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95751" y="522514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0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95019" y="1864790"/>
            <a:ext cx="6096000" cy="34901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 2019 году женщины : мужчины - 2:1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2020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году женщины : мужчины - 1:1 (11 женщин и 12  мужчин)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В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2021 году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– 1:2 (10 женщин и 17 мужчин)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2022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1:4   (6 женщин и 24 мужчины)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15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 rot="20965263">
            <a:off x="6173965" y="1819364"/>
            <a:ext cx="480480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963357438"/>
              </p:ext>
            </p:extLst>
          </p:nvPr>
        </p:nvGraphicFramePr>
        <p:xfrm>
          <a:off x="4404852" y="1720644"/>
          <a:ext cx="6243483" cy="3903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 rot="20965263">
            <a:off x="6173966" y="5486488"/>
            <a:ext cx="4804806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69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417714649"/>
              </p:ext>
            </p:extLst>
          </p:nvPr>
        </p:nvGraphicFramePr>
        <p:xfrm>
          <a:off x="4827638" y="776748"/>
          <a:ext cx="6381136" cy="5250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46005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63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00939" y="953962"/>
            <a:ext cx="7417904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В 2022 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году обследовано  было в инфекционной больнице 12 975 мигрантов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что практически в 2 раза больше, чем в 2019-2021 годах (в  2021 - 7 971 мигрантов, в 2020 – 5 039 в 2019 – 7 910).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Но несмотря на это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заболеваемость среди них за 4 последних года  снизилась практически в 4 раза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и составила в отчетном году – 23,1 на 100 тыс. соответствующего населения, что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7,5 раз превышает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заболеваемость, зарегистрированную на территории Тамбовской области.   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Малое  число случаев сифилиса, выявленных среди иностранных граждан при повышении притока их практически в 2 раза на территорию области  и рост заболеваемости по соседним областям и РФ в целом, является очень тревожным фактором.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Напомню, что исследование на сифилис мигрантов проводится силами областной инфекционной больницы.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20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50722" y="605641"/>
            <a:ext cx="8526482" cy="5613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Основными задачами диспансера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являются: 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профилактика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ранняя диагностика, оказание специализированной дерматовенерологической помощи населению;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диспансерного наблюдения больных, страдающих ИППП,  заразными и хроническими кожными заболеваниями;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оказание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организационно-методической помощи учреждениям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общелечебной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сети по вопросам профилактики и раннего выявления ИППП и заразных кожных заболеваний,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научной деятельности в области по профилю «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дерматовенерология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косметология».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00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720323"/>
              </p:ext>
            </p:extLst>
          </p:nvPr>
        </p:nvGraphicFramePr>
        <p:xfrm>
          <a:off x="3782594" y="1579668"/>
          <a:ext cx="7997729" cy="4510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21080">
                  <a:extLst>
                    <a:ext uri="{9D8B030D-6E8A-4147-A177-3AD203B41FA5}">
                      <a16:colId xmlns:a16="http://schemas.microsoft.com/office/drawing/2014/main" val="1263236970"/>
                    </a:ext>
                  </a:extLst>
                </a:gridCol>
                <a:gridCol w="1426456">
                  <a:extLst>
                    <a:ext uri="{9D8B030D-6E8A-4147-A177-3AD203B41FA5}">
                      <a16:colId xmlns:a16="http://schemas.microsoft.com/office/drawing/2014/main" val="2082042861"/>
                    </a:ext>
                  </a:extLst>
                </a:gridCol>
                <a:gridCol w="1350193">
                  <a:extLst>
                    <a:ext uri="{9D8B030D-6E8A-4147-A177-3AD203B41FA5}">
                      <a16:colId xmlns:a16="http://schemas.microsoft.com/office/drawing/2014/main" val="2204902840"/>
                    </a:ext>
                  </a:extLst>
                </a:gridCol>
              </a:tblGrid>
              <a:tr h="5730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 мигрантами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Без мигрантов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950739"/>
                  </a:ext>
                </a:extLst>
              </a:tr>
              <a:tr h="4205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Всего зарегистрировано в </a:t>
                      </a:r>
                      <a:r>
                        <a:rPr lang="ru-RU" sz="1600" dirty="0" smtClean="0">
                          <a:effectLst/>
                        </a:rPr>
                        <a:t>2022</a:t>
                      </a:r>
                      <a:r>
                        <a:rPr lang="ru-RU" sz="1600" baseline="0" dirty="0" smtClean="0">
                          <a:effectLst/>
                        </a:rPr>
                        <a:t> </a:t>
                      </a:r>
                      <a:r>
                        <a:rPr lang="ru-RU" sz="1600" dirty="0" smtClean="0">
                          <a:effectLst/>
                        </a:rPr>
                        <a:t>году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30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27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593980"/>
                  </a:ext>
                </a:extLst>
              </a:tr>
              <a:tr h="4205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Ранние формы: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27 (90%)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24 (88,9%)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683279"/>
                  </a:ext>
                </a:extLst>
              </a:tr>
              <a:tr h="4205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Первичный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711489"/>
                  </a:ext>
                </a:extLst>
              </a:tr>
              <a:tr h="4205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Вторичный рецидивный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8455620"/>
                  </a:ext>
                </a:extLst>
              </a:tr>
              <a:tr h="4205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Сифилис ранний скрытый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156813"/>
                  </a:ext>
                </a:extLst>
              </a:tr>
              <a:tr h="4205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Поздние формы: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3 (10%)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3 (11,1%)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552543"/>
                  </a:ext>
                </a:extLst>
              </a:tr>
              <a:tr h="4205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Нейросифилис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741373"/>
                  </a:ext>
                </a:extLst>
              </a:tr>
              <a:tr h="4205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Поздний скрытый сифилис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109252"/>
                  </a:ext>
                </a:extLst>
              </a:tr>
              <a:tr h="5730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Сифилис скрытый неуточненный как ранний или поздний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129596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603568" y="660209"/>
            <a:ext cx="635577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Структура заболеваемости сифилиса по стадиям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80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281858"/>
              </p:ext>
            </p:extLst>
          </p:nvPr>
        </p:nvGraphicFramePr>
        <p:xfrm>
          <a:off x="4491335" y="943562"/>
          <a:ext cx="7265235" cy="36177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3516">
                  <a:extLst>
                    <a:ext uri="{9D8B030D-6E8A-4147-A177-3AD203B41FA5}">
                      <a16:colId xmlns:a16="http://schemas.microsoft.com/office/drawing/2014/main" val="3736939486"/>
                    </a:ext>
                  </a:extLst>
                </a:gridCol>
                <a:gridCol w="750359">
                  <a:extLst>
                    <a:ext uri="{9D8B030D-6E8A-4147-A177-3AD203B41FA5}">
                      <a16:colId xmlns:a16="http://schemas.microsoft.com/office/drawing/2014/main" val="1677740113"/>
                    </a:ext>
                  </a:extLst>
                </a:gridCol>
                <a:gridCol w="1026149">
                  <a:extLst>
                    <a:ext uri="{9D8B030D-6E8A-4147-A177-3AD203B41FA5}">
                      <a16:colId xmlns:a16="http://schemas.microsoft.com/office/drawing/2014/main" val="1872659639"/>
                    </a:ext>
                  </a:extLst>
                </a:gridCol>
                <a:gridCol w="1026149">
                  <a:extLst>
                    <a:ext uri="{9D8B030D-6E8A-4147-A177-3AD203B41FA5}">
                      <a16:colId xmlns:a16="http://schemas.microsoft.com/office/drawing/2014/main" val="3795872518"/>
                    </a:ext>
                  </a:extLst>
                </a:gridCol>
                <a:gridCol w="1026149">
                  <a:extLst>
                    <a:ext uri="{9D8B030D-6E8A-4147-A177-3AD203B41FA5}">
                      <a16:colId xmlns:a16="http://schemas.microsoft.com/office/drawing/2014/main" val="3127330587"/>
                    </a:ext>
                  </a:extLst>
                </a:gridCol>
                <a:gridCol w="933341">
                  <a:extLst>
                    <a:ext uri="{9D8B030D-6E8A-4147-A177-3AD203B41FA5}">
                      <a16:colId xmlns:a16="http://schemas.microsoft.com/office/drawing/2014/main" val="3132936347"/>
                    </a:ext>
                  </a:extLst>
                </a:gridCol>
                <a:gridCol w="1479572">
                  <a:extLst>
                    <a:ext uri="{9D8B030D-6E8A-4147-A177-3AD203B41FA5}">
                      <a16:colId xmlns:a16="http://schemas.microsoft.com/office/drawing/2014/main" val="1997187630"/>
                    </a:ext>
                  </a:extLst>
                </a:gridCol>
              </a:tblGrid>
              <a:tr h="3071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2017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2018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2019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2020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2021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2022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813353"/>
                  </a:ext>
                </a:extLst>
              </a:tr>
              <a:tr h="6142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абс</a:t>
                      </a:r>
                      <a:endParaRPr lang="ru-RU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абс</a:t>
                      </a:r>
                      <a:endParaRPr lang="ru-RU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абс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абс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абс.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абс.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322760"/>
                  </a:ext>
                </a:extLst>
              </a:tr>
              <a:tr h="3071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Всего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564272"/>
                  </a:ext>
                </a:extLst>
              </a:tr>
              <a:tr h="6142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Ранние формы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94,5%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86,9%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88,6%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87,5%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88,8%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90%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858208"/>
                  </a:ext>
                </a:extLst>
              </a:tr>
              <a:tr h="3071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Первич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942269"/>
                  </a:ext>
                </a:extLst>
              </a:tr>
              <a:tr h="3670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Вторич</a:t>
                      </a:r>
                      <a:r>
                        <a:rPr lang="ru-RU" sz="1400" dirty="0">
                          <a:effectLst/>
                        </a:rPr>
                        <a:t>. Рецидив.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458980"/>
                  </a:ext>
                </a:extLst>
              </a:tr>
              <a:tr h="3132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Вторич</a:t>
                      </a:r>
                      <a:r>
                        <a:rPr lang="ru-RU" sz="1400" dirty="0">
                          <a:effectLst/>
                        </a:rPr>
                        <a:t>. скрытый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583796"/>
                  </a:ext>
                </a:extLst>
              </a:tr>
              <a:tr h="6142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Поздние формы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5,5%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13,1%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11,4%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12,5%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11,1%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10,0%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666473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491335" y="275025"/>
            <a:ext cx="621988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Структура сифилиса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по стадиям заболевания с учетом мигрантов по годам 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931786"/>
              </p:ext>
            </p:extLst>
          </p:nvPr>
        </p:nvGraphicFramePr>
        <p:xfrm>
          <a:off x="4503209" y="4561280"/>
          <a:ext cx="7253361" cy="2133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9654">
                  <a:extLst>
                    <a:ext uri="{9D8B030D-6E8A-4147-A177-3AD203B41FA5}">
                      <a16:colId xmlns:a16="http://schemas.microsoft.com/office/drawing/2014/main" val="2159199162"/>
                    </a:ext>
                  </a:extLst>
                </a:gridCol>
                <a:gridCol w="715129">
                  <a:extLst>
                    <a:ext uri="{9D8B030D-6E8A-4147-A177-3AD203B41FA5}">
                      <a16:colId xmlns:a16="http://schemas.microsoft.com/office/drawing/2014/main" val="783607013"/>
                    </a:ext>
                  </a:extLst>
                </a:gridCol>
                <a:gridCol w="1032302">
                  <a:extLst>
                    <a:ext uri="{9D8B030D-6E8A-4147-A177-3AD203B41FA5}">
                      <a16:colId xmlns:a16="http://schemas.microsoft.com/office/drawing/2014/main" val="441809584"/>
                    </a:ext>
                  </a:extLst>
                </a:gridCol>
                <a:gridCol w="1032302">
                  <a:extLst>
                    <a:ext uri="{9D8B030D-6E8A-4147-A177-3AD203B41FA5}">
                      <a16:colId xmlns:a16="http://schemas.microsoft.com/office/drawing/2014/main" val="396414996"/>
                    </a:ext>
                  </a:extLst>
                </a:gridCol>
                <a:gridCol w="1032302">
                  <a:extLst>
                    <a:ext uri="{9D8B030D-6E8A-4147-A177-3AD203B41FA5}">
                      <a16:colId xmlns:a16="http://schemas.microsoft.com/office/drawing/2014/main" val="1642109246"/>
                    </a:ext>
                  </a:extLst>
                </a:gridCol>
                <a:gridCol w="938938">
                  <a:extLst>
                    <a:ext uri="{9D8B030D-6E8A-4147-A177-3AD203B41FA5}">
                      <a16:colId xmlns:a16="http://schemas.microsoft.com/office/drawing/2014/main" val="3641029986"/>
                    </a:ext>
                  </a:extLst>
                </a:gridCol>
                <a:gridCol w="1472734">
                  <a:extLst>
                    <a:ext uri="{9D8B030D-6E8A-4147-A177-3AD203B41FA5}">
                      <a16:colId xmlns:a16="http://schemas.microsoft.com/office/drawing/2014/main" val="1817676917"/>
                    </a:ext>
                  </a:extLst>
                </a:gridCol>
              </a:tblGrid>
              <a:tr h="425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Нейросифилис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4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054595"/>
                  </a:ext>
                </a:extLst>
              </a:tr>
              <a:tr h="425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Поздн</a:t>
                      </a:r>
                      <a:r>
                        <a:rPr lang="ru-RU" sz="1400" dirty="0">
                          <a:effectLst/>
                        </a:rPr>
                        <a:t>. </a:t>
                      </a:r>
                      <a:r>
                        <a:rPr lang="ru-RU" sz="1400" dirty="0" err="1">
                          <a:effectLst/>
                        </a:rPr>
                        <a:t>Неуточн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357133"/>
                  </a:ext>
                </a:extLst>
              </a:tr>
              <a:tr h="11348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Сифилис скрытый </a:t>
                      </a:r>
                      <a:r>
                        <a:rPr lang="ru-RU" sz="1400" dirty="0" err="1">
                          <a:effectLst/>
                        </a:rPr>
                        <a:t>неуточн</a:t>
                      </a:r>
                      <a:r>
                        <a:rPr lang="ru-RU" sz="1400" dirty="0">
                          <a:effectLst/>
                        </a:rPr>
                        <a:t>. как ранний или поздний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0764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718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883742" y="973393"/>
            <a:ext cx="639572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926560881"/>
              </p:ext>
            </p:extLst>
          </p:nvPr>
        </p:nvGraphicFramePr>
        <p:xfrm>
          <a:off x="3883742" y="757083"/>
          <a:ext cx="6754761" cy="5073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83742" y="5469193"/>
            <a:ext cx="639572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73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591665" y="14060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57454008"/>
              </p:ext>
            </p:extLst>
          </p:nvPr>
        </p:nvGraphicFramePr>
        <p:xfrm>
          <a:off x="4591665" y="1406013"/>
          <a:ext cx="6471570" cy="4281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91665" y="50731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40404" y="365125"/>
            <a:ext cx="7113396" cy="730145"/>
          </a:xfrm>
        </p:spPr>
        <p:txBody>
          <a:bodyPr>
            <a:normAutofit/>
          </a:bodyPr>
          <a:lstStyle/>
          <a:p>
            <a:r>
              <a:rPr lang="ru-RU" sz="2400" b="1" dirty="0"/>
              <a:t>Доля впервые выявленного сифилиса у беременных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4798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567534"/>
              </p:ext>
            </p:extLst>
          </p:nvPr>
        </p:nvGraphicFramePr>
        <p:xfrm>
          <a:off x="3645723" y="2017165"/>
          <a:ext cx="8133324" cy="33386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5988">
                  <a:extLst>
                    <a:ext uri="{9D8B030D-6E8A-4147-A177-3AD203B41FA5}">
                      <a16:colId xmlns:a16="http://schemas.microsoft.com/office/drawing/2014/main" val="1572491929"/>
                    </a:ext>
                  </a:extLst>
                </a:gridCol>
                <a:gridCol w="542278">
                  <a:extLst>
                    <a:ext uri="{9D8B030D-6E8A-4147-A177-3AD203B41FA5}">
                      <a16:colId xmlns:a16="http://schemas.microsoft.com/office/drawing/2014/main" val="2178478195"/>
                    </a:ext>
                  </a:extLst>
                </a:gridCol>
                <a:gridCol w="542278">
                  <a:extLst>
                    <a:ext uri="{9D8B030D-6E8A-4147-A177-3AD203B41FA5}">
                      <a16:colId xmlns:a16="http://schemas.microsoft.com/office/drawing/2014/main" val="2751160945"/>
                    </a:ext>
                  </a:extLst>
                </a:gridCol>
                <a:gridCol w="542278">
                  <a:extLst>
                    <a:ext uri="{9D8B030D-6E8A-4147-A177-3AD203B41FA5}">
                      <a16:colId xmlns:a16="http://schemas.microsoft.com/office/drawing/2014/main" val="1670673821"/>
                    </a:ext>
                  </a:extLst>
                </a:gridCol>
                <a:gridCol w="542278">
                  <a:extLst>
                    <a:ext uri="{9D8B030D-6E8A-4147-A177-3AD203B41FA5}">
                      <a16:colId xmlns:a16="http://schemas.microsoft.com/office/drawing/2014/main" val="1421174715"/>
                    </a:ext>
                  </a:extLst>
                </a:gridCol>
                <a:gridCol w="542278">
                  <a:extLst>
                    <a:ext uri="{9D8B030D-6E8A-4147-A177-3AD203B41FA5}">
                      <a16:colId xmlns:a16="http://schemas.microsoft.com/office/drawing/2014/main" val="1130455523"/>
                    </a:ext>
                  </a:extLst>
                </a:gridCol>
                <a:gridCol w="542278">
                  <a:extLst>
                    <a:ext uri="{9D8B030D-6E8A-4147-A177-3AD203B41FA5}">
                      <a16:colId xmlns:a16="http://schemas.microsoft.com/office/drawing/2014/main" val="4100930155"/>
                    </a:ext>
                  </a:extLst>
                </a:gridCol>
                <a:gridCol w="542278">
                  <a:extLst>
                    <a:ext uri="{9D8B030D-6E8A-4147-A177-3AD203B41FA5}">
                      <a16:colId xmlns:a16="http://schemas.microsoft.com/office/drawing/2014/main" val="25241700"/>
                    </a:ext>
                  </a:extLst>
                </a:gridCol>
                <a:gridCol w="542278">
                  <a:extLst>
                    <a:ext uri="{9D8B030D-6E8A-4147-A177-3AD203B41FA5}">
                      <a16:colId xmlns:a16="http://schemas.microsoft.com/office/drawing/2014/main" val="1773560261"/>
                    </a:ext>
                  </a:extLst>
                </a:gridCol>
                <a:gridCol w="542278">
                  <a:extLst>
                    <a:ext uri="{9D8B030D-6E8A-4147-A177-3AD203B41FA5}">
                      <a16:colId xmlns:a16="http://schemas.microsoft.com/office/drawing/2014/main" val="405469632"/>
                    </a:ext>
                  </a:extLst>
                </a:gridCol>
                <a:gridCol w="542278">
                  <a:extLst>
                    <a:ext uri="{9D8B030D-6E8A-4147-A177-3AD203B41FA5}">
                      <a16:colId xmlns:a16="http://schemas.microsoft.com/office/drawing/2014/main" val="44481593"/>
                    </a:ext>
                  </a:extLst>
                </a:gridCol>
                <a:gridCol w="542278">
                  <a:extLst>
                    <a:ext uri="{9D8B030D-6E8A-4147-A177-3AD203B41FA5}">
                      <a16:colId xmlns:a16="http://schemas.microsoft.com/office/drawing/2014/main" val="3029425808"/>
                    </a:ext>
                  </a:extLst>
                </a:gridCol>
                <a:gridCol w="542278">
                  <a:extLst>
                    <a:ext uri="{9D8B030D-6E8A-4147-A177-3AD203B41FA5}">
                      <a16:colId xmlns:a16="http://schemas.microsoft.com/office/drawing/2014/main" val="2302565566"/>
                    </a:ext>
                  </a:extLst>
                </a:gridCol>
              </a:tblGrid>
              <a:tr h="556434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 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2019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2020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2021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2022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1579700"/>
                  </a:ext>
                </a:extLst>
              </a:tr>
              <a:tr h="5564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ТО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РФ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ЦФО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ТО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РФ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ЦФО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ТО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РФ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ЦФО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ТО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РФ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ЦФО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430867"/>
                  </a:ext>
                </a:extLst>
              </a:tr>
              <a:tr h="11128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Врожденный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-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20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effectLst/>
                        </a:rPr>
                        <a:t>абс</a:t>
                      </a:r>
                      <a:r>
                        <a:rPr lang="ru-RU" sz="1600" b="0" dirty="0">
                          <a:effectLst/>
                        </a:rPr>
                        <a:t>.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абс.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-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15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абс.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абс.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-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24 абс.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6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абс.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-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 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 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599194"/>
                  </a:ext>
                </a:extLst>
              </a:tr>
              <a:tr h="5564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0-14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0,7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0,31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0,25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-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0,22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0,08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-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0,19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0,16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-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 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 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582202"/>
                  </a:ext>
                </a:extLst>
              </a:tr>
              <a:tr h="5564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0-17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1,17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0,68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0,46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0,59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0,5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0,35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-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0,55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0,51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-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 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 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5632809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067972" y="3387725"/>
            <a:ext cx="6869200" cy="1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8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100299389"/>
              </p:ext>
            </p:extLst>
          </p:nvPr>
        </p:nvGraphicFramePr>
        <p:xfrm>
          <a:off x="4560125" y="2529444"/>
          <a:ext cx="6780810" cy="3325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60124" y="365125"/>
            <a:ext cx="6793675" cy="1451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 </a:t>
            </a:r>
            <a:br>
              <a:rPr lang="ru-RU" dirty="0"/>
            </a:br>
            <a:r>
              <a:rPr lang="ru-RU" sz="3100" b="1" dirty="0"/>
              <a:t>Динамика заболеваемости </a:t>
            </a:r>
            <a:r>
              <a:rPr lang="ru-RU" sz="3100" b="1" dirty="0" smtClean="0"/>
              <a:t>сифилисом</a:t>
            </a:r>
            <a:br>
              <a:rPr lang="ru-RU" sz="3100" b="1" dirty="0" smtClean="0"/>
            </a:br>
            <a:r>
              <a:rPr lang="ru-RU" sz="3100" b="1" dirty="0" smtClean="0"/>
              <a:t> </a:t>
            </a:r>
            <a:r>
              <a:rPr lang="ru-RU" sz="3100" b="1" dirty="0"/>
              <a:t>в возрастной группе 0-17</a:t>
            </a:r>
            <a:endParaRPr lang="ru-RU" sz="3100" dirty="0"/>
          </a:p>
        </p:txBody>
      </p:sp>
    </p:spTree>
    <p:extLst>
      <p:ext uri="{BB962C8B-B14F-4D97-AF65-F5344CB8AC3E}">
        <p14:creationId xmlns:p14="http://schemas.microsoft.com/office/powerpoint/2010/main" val="68470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130140" y="11875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676038086"/>
              </p:ext>
            </p:extLst>
          </p:nvPr>
        </p:nvGraphicFramePr>
        <p:xfrm>
          <a:off x="4892633" y="273132"/>
          <a:ext cx="5553075" cy="2951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130140" y="329057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892633" y="33565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50330627"/>
              </p:ext>
            </p:extLst>
          </p:nvPr>
        </p:nvGraphicFramePr>
        <p:xfrm>
          <a:off x="4892633" y="3356513"/>
          <a:ext cx="5553075" cy="2901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892633" y="64807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9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6671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607626" y="594210"/>
            <a:ext cx="724394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/>
              <a:t>Заболеваемость гонореей в Тамбовской области </a:t>
            </a:r>
            <a:endParaRPr lang="ru-RU" sz="200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543078752"/>
              </p:ext>
            </p:extLst>
          </p:nvPr>
        </p:nvGraphicFramePr>
        <p:xfrm>
          <a:off x="4085112" y="762000"/>
          <a:ext cx="6852062" cy="5151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38195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03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853541" y="558141"/>
            <a:ext cx="736270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838674762"/>
              </p:ext>
            </p:extLst>
          </p:nvPr>
        </p:nvGraphicFramePr>
        <p:xfrm>
          <a:off x="4001984" y="1484415"/>
          <a:ext cx="7528956" cy="4762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5528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39491" y="365126"/>
            <a:ext cx="6531428" cy="65021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Заболеваемость трихомониазом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76169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402534646"/>
              </p:ext>
            </p:extLst>
          </p:nvPr>
        </p:nvGraphicFramePr>
        <p:xfrm>
          <a:off x="4797632" y="1816925"/>
          <a:ext cx="6556168" cy="4251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5718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48248" y="365126"/>
            <a:ext cx="6805551" cy="105991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Заболеваемость хламидиозом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71953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93672" y="506830"/>
            <a:ext cx="6986650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СТРУКТУРА: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консультативно-диагностических отделения  на 404 посещений в смену, в том числе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косметологический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кабинет;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стационара на 80 коек, из них  40 коек дерматовенерологического профиля круглосуточного пребывания и 40 дерматологических коей дневного пребывания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клинико-диагностические лаборатории, в состав которых входит централизованная серологическая, бактериологическая и общеклиническая;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кабинеты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восстановительного лечения;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отдел лекарственного обеспечения;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кабинет организационно-методической и научной работы;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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административно-хозяйственные подразделения.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96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141660317"/>
              </p:ext>
            </p:extLst>
          </p:nvPr>
        </p:nvGraphicFramePr>
        <p:xfrm>
          <a:off x="4215740" y="1781299"/>
          <a:ext cx="6970815" cy="4393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9719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108862" y="365126"/>
            <a:ext cx="7244938" cy="127367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Заболеваемость </a:t>
            </a:r>
            <a:r>
              <a:rPr lang="ru-RU" sz="2400" b="1" dirty="0" err="1" smtClean="0"/>
              <a:t>аногенитальными</a:t>
            </a:r>
            <a:r>
              <a:rPr lang="ru-RU" sz="2400" b="1" dirty="0" smtClean="0"/>
              <a:t> бородавками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72551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271645896"/>
              </p:ext>
            </p:extLst>
          </p:nvPr>
        </p:nvGraphicFramePr>
        <p:xfrm>
          <a:off x="4643251" y="1805049"/>
          <a:ext cx="6626431" cy="4393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6671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013860" y="365125"/>
            <a:ext cx="7339940" cy="132117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Заболеваемость</a:t>
            </a:r>
            <a:br>
              <a:rPr lang="ru-RU" sz="2400" b="1" dirty="0" smtClean="0"/>
            </a:br>
            <a:r>
              <a:rPr lang="ru-RU" sz="2400" b="1" dirty="0" smtClean="0"/>
              <a:t> </a:t>
            </a:r>
            <a:r>
              <a:rPr lang="ru-RU" sz="2400" b="1" dirty="0" err="1" smtClean="0"/>
              <a:t>аногенитальной</a:t>
            </a:r>
            <a:r>
              <a:rPr lang="ru-RU" sz="2400" b="1" dirty="0" smtClean="0"/>
              <a:t> герпетической инфекцией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03680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661005464"/>
              </p:ext>
            </p:extLst>
          </p:nvPr>
        </p:nvGraphicFramePr>
        <p:xfrm>
          <a:off x="4797631" y="1080655"/>
          <a:ext cx="6127668" cy="4667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26193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54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669499567"/>
              </p:ext>
            </p:extLst>
          </p:nvPr>
        </p:nvGraphicFramePr>
        <p:xfrm>
          <a:off x="4322618" y="1935678"/>
          <a:ext cx="7398327" cy="4524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9433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108862" y="365125"/>
            <a:ext cx="7244938" cy="142804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Заболеваемость микроспорией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66304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377371351"/>
              </p:ext>
            </p:extLst>
          </p:nvPr>
        </p:nvGraphicFramePr>
        <p:xfrm>
          <a:off x="4263243" y="2173183"/>
          <a:ext cx="7090556" cy="4251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12622" y="365125"/>
            <a:ext cx="6841177" cy="133304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Заболеваемость чесоткой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8530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071982"/>
              </p:ext>
            </p:extLst>
          </p:nvPr>
        </p:nvGraphicFramePr>
        <p:xfrm>
          <a:off x="1092530" y="566227"/>
          <a:ext cx="10790714" cy="501517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98764">
                  <a:extLst>
                    <a:ext uri="{9D8B030D-6E8A-4147-A177-3AD203B41FA5}">
                      <a16:colId xmlns:a16="http://schemas.microsoft.com/office/drawing/2014/main" val="879152433"/>
                    </a:ext>
                  </a:extLst>
                </a:gridCol>
                <a:gridCol w="771896">
                  <a:extLst>
                    <a:ext uri="{9D8B030D-6E8A-4147-A177-3AD203B41FA5}">
                      <a16:colId xmlns:a16="http://schemas.microsoft.com/office/drawing/2014/main" val="4120602819"/>
                    </a:ext>
                  </a:extLst>
                </a:gridCol>
                <a:gridCol w="902524">
                  <a:extLst>
                    <a:ext uri="{9D8B030D-6E8A-4147-A177-3AD203B41FA5}">
                      <a16:colId xmlns:a16="http://schemas.microsoft.com/office/drawing/2014/main" val="3044193348"/>
                    </a:ext>
                  </a:extLst>
                </a:gridCol>
                <a:gridCol w="807522">
                  <a:extLst>
                    <a:ext uri="{9D8B030D-6E8A-4147-A177-3AD203B41FA5}">
                      <a16:colId xmlns:a16="http://schemas.microsoft.com/office/drawing/2014/main" val="1649830520"/>
                    </a:ext>
                  </a:extLst>
                </a:gridCol>
                <a:gridCol w="783772">
                  <a:extLst>
                    <a:ext uri="{9D8B030D-6E8A-4147-A177-3AD203B41FA5}">
                      <a16:colId xmlns:a16="http://schemas.microsoft.com/office/drawing/2014/main" val="2803692902"/>
                    </a:ext>
                  </a:extLst>
                </a:gridCol>
                <a:gridCol w="950026">
                  <a:extLst>
                    <a:ext uri="{9D8B030D-6E8A-4147-A177-3AD203B41FA5}">
                      <a16:colId xmlns:a16="http://schemas.microsoft.com/office/drawing/2014/main" val="2157711601"/>
                    </a:ext>
                  </a:extLst>
                </a:gridCol>
                <a:gridCol w="878774">
                  <a:extLst>
                    <a:ext uri="{9D8B030D-6E8A-4147-A177-3AD203B41FA5}">
                      <a16:colId xmlns:a16="http://schemas.microsoft.com/office/drawing/2014/main" val="837704211"/>
                    </a:ext>
                  </a:extLst>
                </a:gridCol>
                <a:gridCol w="824914">
                  <a:extLst>
                    <a:ext uri="{9D8B030D-6E8A-4147-A177-3AD203B41FA5}">
                      <a16:colId xmlns:a16="http://schemas.microsoft.com/office/drawing/2014/main" val="1592810982"/>
                    </a:ext>
                  </a:extLst>
                </a:gridCol>
                <a:gridCol w="965784">
                  <a:extLst>
                    <a:ext uri="{9D8B030D-6E8A-4147-A177-3AD203B41FA5}">
                      <a16:colId xmlns:a16="http://schemas.microsoft.com/office/drawing/2014/main" val="2375973328"/>
                    </a:ext>
                  </a:extLst>
                </a:gridCol>
                <a:gridCol w="770183">
                  <a:extLst>
                    <a:ext uri="{9D8B030D-6E8A-4147-A177-3AD203B41FA5}">
                      <a16:colId xmlns:a16="http://schemas.microsoft.com/office/drawing/2014/main" val="1275743052"/>
                    </a:ext>
                  </a:extLst>
                </a:gridCol>
                <a:gridCol w="880209">
                  <a:extLst>
                    <a:ext uri="{9D8B030D-6E8A-4147-A177-3AD203B41FA5}">
                      <a16:colId xmlns:a16="http://schemas.microsoft.com/office/drawing/2014/main" val="2954453748"/>
                    </a:ext>
                  </a:extLst>
                </a:gridCol>
                <a:gridCol w="916885">
                  <a:extLst>
                    <a:ext uri="{9D8B030D-6E8A-4147-A177-3AD203B41FA5}">
                      <a16:colId xmlns:a16="http://schemas.microsoft.com/office/drawing/2014/main" val="495082480"/>
                    </a:ext>
                  </a:extLst>
                </a:gridCol>
                <a:gridCol w="839461">
                  <a:extLst>
                    <a:ext uri="{9D8B030D-6E8A-4147-A177-3AD203B41FA5}">
                      <a16:colId xmlns:a16="http://schemas.microsoft.com/office/drawing/2014/main" val="2562819862"/>
                    </a:ext>
                  </a:extLst>
                </a:gridCol>
              </a:tblGrid>
              <a:tr h="33137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solidFill>
                      <a:srgbClr val="9966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Тамбов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Мичуринск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Моршанск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0104438"/>
                  </a:ext>
                </a:extLst>
              </a:tr>
              <a:tr h="3709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3881425"/>
                  </a:ext>
                </a:extLst>
              </a:tr>
              <a:tr h="15417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 err="1">
                          <a:effectLst/>
                        </a:rPr>
                        <a:t>Посещ</a:t>
                      </a:r>
                      <a:r>
                        <a:rPr lang="ru-RU" sz="1400" u="sng" dirty="0">
                          <a:effectLst/>
                        </a:rPr>
                        <a:t>.</a:t>
                      </a:r>
                      <a:r>
                        <a:rPr lang="ru-RU" sz="1400" dirty="0">
                          <a:effectLst/>
                        </a:rPr>
                        <a:t> ОМС: </a:t>
                      </a:r>
                      <a:endParaRPr lang="ru-RU" sz="1200" dirty="0">
                        <a:effectLst/>
                      </a:endParaRPr>
                    </a:p>
                  </a:txBody>
                  <a:tcPr marL="68580" marR="68580" marT="0" marB="0" vert="vert27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86,0</a:t>
                      </a:r>
                      <a:r>
                        <a:rPr lang="ru-RU" sz="1600" b="1" dirty="0">
                          <a:effectLst/>
                        </a:rPr>
                        <a:t>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107,3</a:t>
                      </a:r>
                      <a:r>
                        <a:rPr lang="ru-RU" sz="1600" b="1" dirty="0">
                          <a:effectLst/>
                        </a:rPr>
                        <a:t>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101,9</a:t>
                      </a:r>
                      <a:r>
                        <a:rPr lang="ru-RU" sz="1600" b="1" dirty="0">
                          <a:effectLst/>
                        </a:rPr>
                        <a:t>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78,4</a:t>
                      </a:r>
                      <a:r>
                        <a:rPr lang="ru-RU" sz="1600" b="1" dirty="0">
                          <a:effectLst/>
                        </a:rPr>
                        <a:t>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96,8 </a:t>
                      </a:r>
                      <a:r>
                        <a:rPr lang="ru-RU" sz="1600" b="1" dirty="0">
                          <a:effectLst/>
                        </a:rPr>
                        <a:t>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103,5</a:t>
                      </a:r>
                      <a:r>
                        <a:rPr lang="ru-RU" sz="1600" b="1" dirty="0">
                          <a:effectLst/>
                        </a:rPr>
                        <a:t>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50,8%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84,8</a:t>
                      </a:r>
                      <a:r>
                        <a:rPr lang="ru-RU" sz="1600" b="1" dirty="0">
                          <a:effectLst/>
                        </a:rPr>
                        <a:t>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102,6</a:t>
                      </a:r>
                      <a:r>
                        <a:rPr lang="ru-RU" sz="1600" b="1" dirty="0">
                          <a:effectLst/>
                        </a:rPr>
                        <a:t>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80,3</a:t>
                      </a:r>
                      <a:r>
                        <a:rPr lang="ru-RU" sz="1600" b="1" dirty="0">
                          <a:effectLst/>
                        </a:rPr>
                        <a:t>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102,4</a:t>
                      </a:r>
                      <a:r>
                        <a:rPr lang="ru-RU" sz="1600" b="1" dirty="0">
                          <a:effectLst/>
                        </a:rPr>
                        <a:t>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102,4</a:t>
                      </a:r>
                      <a:r>
                        <a:rPr lang="ru-RU" sz="1600" b="1" dirty="0">
                          <a:effectLst/>
                        </a:rPr>
                        <a:t>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588145"/>
                  </a:ext>
                </a:extLst>
              </a:tr>
              <a:tr h="15417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 err="1">
                          <a:effectLst/>
                        </a:rPr>
                        <a:t>Обращ</a:t>
                      </a:r>
                      <a:r>
                        <a:rPr lang="ru-RU" sz="1400" u="sng" dirty="0">
                          <a:effectLst/>
                        </a:rPr>
                        <a:t>.</a:t>
                      </a:r>
                      <a:r>
                        <a:rPr lang="ru-RU" sz="1400" dirty="0">
                          <a:effectLst/>
                        </a:rPr>
                        <a:t> ОМС</a:t>
                      </a:r>
                      <a:r>
                        <a:rPr lang="ru-RU" sz="1400" dirty="0" smtClean="0">
                          <a:effectLst/>
                        </a:rPr>
                        <a:t>:</a:t>
                      </a:r>
                      <a:endParaRPr lang="ru-RU" sz="1200" dirty="0">
                        <a:effectLst/>
                      </a:endParaRPr>
                    </a:p>
                  </a:txBody>
                  <a:tcPr marL="68580" marR="68580" marT="0" marB="0" vert="vert27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92,7</a:t>
                      </a:r>
                      <a:r>
                        <a:rPr lang="ru-RU" sz="1600" b="1" dirty="0">
                          <a:effectLst/>
                        </a:rPr>
                        <a:t>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106,5</a:t>
                      </a:r>
                      <a:r>
                        <a:rPr lang="ru-RU" sz="1600" b="1" dirty="0">
                          <a:effectLst/>
                        </a:rPr>
                        <a:t>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106,7</a:t>
                      </a:r>
                      <a:r>
                        <a:rPr lang="ru-RU" sz="1600" b="1" dirty="0">
                          <a:effectLst/>
                        </a:rPr>
                        <a:t>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97,5</a:t>
                      </a:r>
                      <a:r>
                        <a:rPr lang="ru-RU" sz="1600" b="1" dirty="0">
                          <a:effectLst/>
                        </a:rPr>
                        <a:t>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105,2</a:t>
                      </a:r>
                      <a:r>
                        <a:rPr lang="ru-RU" sz="1600" b="1" dirty="0">
                          <a:effectLst/>
                        </a:rPr>
                        <a:t>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105</a:t>
                      </a:r>
                      <a:r>
                        <a:rPr lang="ru-RU" sz="1600" b="1" dirty="0">
                          <a:effectLst/>
                        </a:rPr>
                        <a:t>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73,0</a:t>
                      </a:r>
                      <a:r>
                        <a:rPr lang="ru-RU" sz="1600" b="1" dirty="0">
                          <a:effectLst/>
                        </a:rPr>
                        <a:t>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95,1</a:t>
                      </a:r>
                      <a:r>
                        <a:rPr lang="ru-RU" sz="1600" b="1" dirty="0">
                          <a:effectLst/>
                        </a:rPr>
                        <a:t>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97,7</a:t>
                      </a:r>
                      <a:r>
                        <a:rPr lang="ru-RU" sz="1600" b="1" dirty="0">
                          <a:effectLst/>
                        </a:rPr>
                        <a:t>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90,0</a:t>
                      </a:r>
                      <a:r>
                        <a:rPr lang="ru-RU" sz="1600" b="1" dirty="0">
                          <a:effectLst/>
                        </a:rPr>
                        <a:t>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104,6</a:t>
                      </a:r>
                      <a:r>
                        <a:rPr lang="ru-RU" sz="1600" b="1" dirty="0">
                          <a:effectLst/>
                        </a:rPr>
                        <a:t>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105,1</a:t>
                      </a:r>
                      <a:r>
                        <a:rPr lang="ru-RU" sz="1600" b="1" dirty="0">
                          <a:effectLst/>
                        </a:rPr>
                        <a:t>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245116"/>
                  </a:ext>
                </a:extLst>
              </a:tr>
              <a:tr h="1229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effectLst/>
                        </a:rPr>
                        <a:t>Вен</a:t>
                      </a:r>
                      <a:r>
                        <a:rPr lang="ru-RU" sz="1400" u="sng" dirty="0" smtClean="0">
                          <a:effectLst/>
                        </a:rPr>
                        <a:t>.</a:t>
                      </a:r>
                      <a:endParaRPr lang="ru-RU" sz="1200" dirty="0">
                        <a:effectLst/>
                      </a:endParaRPr>
                    </a:p>
                  </a:txBody>
                  <a:tcPr marL="68580" marR="68580" marT="0" marB="0" vert="vert27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112,3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106,7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120,6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84,0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99,4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108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100,3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97,7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101,9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103,2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113,1</a:t>
                      </a:r>
                      <a:r>
                        <a:rPr lang="ru-RU" sz="1600" dirty="0">
                          <a:effectLst/>
                        </a:rPr>
                        <a:t>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20142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764478" y="24630"/>
            <a:ext cx="7837713" cy="794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Основные показатели деятельности поликлиники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 разрезе подразделений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10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106149695"/>
              </p:ext>
            </p:extLst>
          </p:nvPr>
        </p:nvGraphicFramePr>
        <p:xfrm>
          <a:off x="4591665" y="1386348"/>
          <a:ext cx="6762134" cy="4628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41624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837470" y="365126"/>
            <a:ext cx="6516329" cy="83441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Диспансерное наблюдение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23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755923" y="504890"/>
            <a:ext cx="722671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Доля впервые выявленных диспансерных больных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из общего количества, находящихся под наблюдением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616941088"/>
              </p:ext>
            </p:extLst>
          </p:nvPr>
        </p:nvGraphicFramePr>
        <p:xfrm>
          <a:off x="4572000" y="2094271"/>
          <a:ext cx="5938684" cy="3908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6671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84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693399510"/>
              </p:ext>
            </p:extLst>
          </p:nvPr>
        </p:nvGraphicFramePr>
        <p:xfrm>
          <a:off x="4144487" y="1828800"/>
          <a:ext cx="7493331" cy="4370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28260" y="365125"/>
            <a:ext cx="6425540" cy="1463675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Диспансерный учет (впервые выявленные)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29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209320970"/>
              </p:ext>
            </p:extLst>
          </p:nvPr>
        </p:nvGraphicFramePr>
        <p:xfrm>
          <a:off x="4389509" y="2363189"/>
          <a:ext cx="7360538" cy="3871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85756" y="365125"/>
            <a:ext cx="6568044" cy="1178667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Диспансерное наблюдение </a:t>
            </a:r>
            <a:br>
              <a:rPr lang="ru-RU" sz="2400" dirty="0" smtClean="0"/>
            </a:br>
            <a:r>
              <a:rPr lang="ru-RU" sz="2400" dirty="0" smtClean="0"/>
              <a:t>(заразные кожные заболевания)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1336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52040" y="706007"/>
            <a:ext cx="741020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В ГБУЗ ТОКВКД трудятся  42 врача: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33 врача-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дерматовенеролога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2 врача клинической лабораторной диагностики,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2 врача-лаборанта,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 врача-косметолога,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 врач-физиотерапевт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 провизор</a:t>
            </a:r>
          </a:p>
          <a:p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5 врачей  находятся в отпуске по уходу за ребенком.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В 2022 году число врачей увеличилось на 2-х - это молодые специалисты. В 2021 – на 3, в 2020 году – на 3, в 2019 году – на 3.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Таким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образом, за последние 4 года штат обновился и  пополнился 11 врачами, что составляет четверть от штатного расписания.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Число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врачей, оказывающих медицинскую помощь в амбулаторных условиях в 2022 году как и  2021 составило   77% или 30 человек,   в 2020 году  - 75% (27 человек).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7331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922769995"/>
              </p:ext>
            </p:extLst>
          </p:nvPr>
        </p:nvGraphicFramePr>
        <p:xfrm>
          <a:off x="3419475" y="1714499"/>
          <a:ext cx="7482073" cy="4900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71356" y="365125"/>
            <a:ext cx="7482444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Льготное лекарственное обеспечение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64208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168076302"/>
              </p:ext>
            </p:extLst>
          </p:nvPr>
        </p:nvGraphicFramePr>
        <p:xfrm>
          <a:off x="4849090" y="2113808"/>
          <a:ext cx="6052457" cy="3651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29496" y="365125"/>
            <a:ext cx="6924304" cy="142804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Вызовы на дом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48983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833347622"/>
              </p:ext>
            </p:extLst>
          </p:nvPr>
        </p:nvGraphicFramePr>
        <p:xfrm>
          <a:off x="4298868" y="1805050"/>
          <a:ext cx="7101443" cy="4073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80758" y="365125"/>
            <a:ext cx="6473042" cy="143992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Вызовы в ЛПУ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03575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536328146"/>
              </p:ext>
            </p:extLst>
          </p:nvPr>
        </p:nvGraphicFramePr>
        <p:xfrm>
          <a:off x="4370119" y="1258784"/>
          <a:ext cx="7077693" cy="4821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75116" y="365125"/>
            <a:ext cx="7078683" cy="97678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Направления в федеральные клиники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36117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29962"/>
              </p:ext>
            </p:extLst>
          </p:nvPr>
        </p:nvGraphicFramePr>
        <p:xfrm>
          <a:off x="4275116" y="1128155"/>
          <a:ext cx="7208323" cy="45363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6695">
                  <a:extLst>
                    <a:ext uri="{9D8B030D-6E8A-4147-A177-3AD203B41FA5}">
                      <a16:colId xmlns:a16="http://schemas.microsoft.com/office/drawing/2014/main" val="1060543511"/>
                    </a:ext>
                  </a:extLst>
                </a:gridCol>
                <a:gridCol w="1667829">
                  <a:extLst>
                    <a:ext uri="{9D8B030D-6E8A-4147-A177-3AD203B41FA5}">
                      <a16:colId xmlns:a16="http://schemas.microsoft.com/office/drawing/2014/main" val="1778836286"/>
                    </a:ext>
                  </a:extLst>
                </a:gridCol>
                <a:gridCol w="1992752">
                  <a:extLst>
                    <a:ext uri="{9D8B030D-6E8A-4147-A177-3AD203B41FA5}">
                      <a16:colId xmlns:a16="http://schemas.microsoft.com/office/drawing/2014/main" val="2069598752"/>
                    </a:ext>
                  </a:extLst>
                </a:gridCol>
                <a:gridCol w="1711047">
                  <a:extLst>
                    <a:ext uri="{9D8B030D-6E8A-4147-A177-3AD203B41FA5}">
                      <a16:colId xmlns:a16="http://schemas.microsoft.com/office/drawing/2014/main" val="2823369206"/>
                    </a:ext>
                  </a:extLst>
                </a:gridCol>
              </a:tblGrid>
              <a:tr h="1512125">
                <a:tc gridSpan="4">
                  <a:txBody>
                    <a:bodyPr/>
                    <a:lstStyle/>
                    <a:p>
                      <a:pPr marR="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Всего круглосуточных  дерматовенерологических коек</a:t>
                      </a:r>
                    </a:p>
                    <a:p>
                      <a:pPr marR="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40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5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086270"/>
                  </a:ext>
                </a:extLst>
              </a:tr>
              <a:tr h="1512125">
                <a:tc gridSpan="2">
                  <a:txBody>
                    <a:bodyPr/>
                    <a:lstStyle/>
                    <a:p>
                      <a:pPr marR="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дерматологических</a:t>
                      </a:r>
                    </a:p>
                    <a:p>
                      <a:pPr marR="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36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5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венерологических</a:t>
                      </a:r>
                    </a:p>
                    <a:p>
                      <a:pPr marR="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4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5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1640045"/>
                  </a:ext>
                </a:extLst>
              </a:tr>
              <a:tr h="1512125">
                <a:tc>
                  <a:txBody>
                    <a:bodyPr/>
                    <a:lstStyle/>
                    <a:p>
                      <a:pPr marR="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Тамбов</a:t>
                      </a:r>
                    </a:p>
                    <a:p>
                      <a:pPr marR="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23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Мичуринск</a:t>
                      </a:r>
                    </a:p>
                    <a:p>
                      <a:pPr marR="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13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Тамбов</a:t>
                      </a:r>
                    </a:p>
                    <a:p>
                      <a:pPr marR="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3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Мичуринск</a:t>
                      </a:r>
                    </a:p>
                    <a:p>
                      <a:pPr marR="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5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0368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555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966570228"/>
              </p:ext>
            </p:extLst>
          </p:nvPr>
        </p:nvGraphicFramePr>
        <p:xfrm>
          <a:off x="3906982" y="558140"/>
          <a:ext cx="7837714" cy="5628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517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959565"/>
              </p:ext>
            </p:extLst>
          </p:nvPr>
        </p:nvGraphicFramePr>
        <p:xfrm>
          <a:off x="3490452" y="983225"/>
          <a:ext cx="8456126" cy="564455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732096">
                  <a:extLst>
                    <a:ext uri="{9D8B030D-6E8A-4147-A177-3AD203B41FA5}">
                      <a16:colId xmlns:a16="http://schemas.microsoft.com/office/drawing/2014/main" val="1470095493"/>
                    </a:ext>
                  </a:extLst>
                </a:gridCol>
                <a:gridCol w="999792">
                  <a:extLst>
                    <a:ext uri="{9D8B030D-6E8A-4147-A177-3AD203B41FA5}">
                      <a16:colId xmlns:a16="http://schemas.microsoft.com/office/drawing/2014/main" val="1756839761"/>
                    </a:ext>
                  </a:extLst>
                </a:gridCol>
                <a:gridCol w="999792">
                  <a:extLst>
                    <a:ext uri="{9D8B030D-6E8A-4147-A177-3AD203B41FA5}">
                      <a16:colId xmlns:a16="http://schemas.microsoft.com/office/drawing/2014/main" val="334323701"/>
                    </a:ext>
                  </a:extLst>
                </a:gridCol>
                <a:gridCol w="1119063">
                  <a:extLst>
                    <a:ext uri="{9D8B030D-6E8A-4147-A177-3AD203B41FA5}">
                      <a16:colId xmlns:a16="http://schemas.microsoft.com/office/drawing/2014/main" val="3282817075"/>
                    </a:ext>
                  </a:extLst>
                </a:gridCol>
                <a:gridCol w="1243597">
                  <a:extLst>
                    <a:ext uri="{9D8B030D-6E8A-4147-A177-3AD203B41FA5}">
                      <a16:colId xmlns:a16="http://schemas.microsoft.com/office/drawing/2014/main" val="1603673612"/>
                    </a:ext>
                  </a:extLst>
                </a:gridCol>
                <a:gridCol w="1242723">
                  <a:extLst>
                    <a:ext uri="{9D8B030D-6E8A-4147-A177-3AD203B41FA5}">
                      <a16:colId xmlns:a16="http://schemas.microsoft.com/office/drawing/2014/main" val="3677408367"/>
                    </a:ext>
                  </a:extLst>
                </a:gridCol>
                <a:gridCol w="1119063">
                  <a:extLst>
                    <a:ext uri="{9D8B030D-6E8A-4147-A177-3AD203B41FA5}">
                      <a16:colId xmlns:a16="http://schemas.microsoft.com/office/drawing/2014/main" val="3931017722"/>
                    </a:ext>
                  </a:extLst>
                </a:gridCol>
              </a:tblGrid>
              <a:tr h="3552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показатели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</a:rPr>
                        <a:t>2017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</a:rPr>
                        <a:t>2018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</a:rPr>
                        <a:t>2019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</a:rPr>
                        <a:t>2020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</a:rPr>
                        <a:t>2021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2022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395360"/>
                  </a:ext>
                </a:extLst>
              </a:tr>
              <a:tr h="6771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Число коек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44: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39 дерм.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5 вен.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43: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39 дерм.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4 вен.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69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</a:rPr>
                        <a:t>42:</a:t>
                      </a:r>
                    </a:p>
                    <a:p>
                      <a:pPr marR="1695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</a:rPr>
                        <a:t>   38 дерм.</a:t>
                      </a:r>
                    </a:p>
                    <a:p>
                      <a:pPr marR="1695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</a:rPr>
                        <a:t>4 вен.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69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42:</a:t>
                      </a:r>
                    </a:p>
                    <a:p>
                      <a:pPr marR="169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38 дерм.</a:t>
                      </a:r>
                    </a:p>
                    <a:p>
                      <a:pPr marR="169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4 вен.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69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40:</a:t>
                      </a:r>
                    </a:p>
                    <a:p>
                      <a:pPr marR="169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36 дерм.</a:t>
                      </a:r>
                    </a:p>
                    <a:p>
                      <a:pPr marR="169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4 вен.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69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40:</a:t>
                      </a:r>
                    </a:p>
                    <a:p>
                      <a:pPr marR="169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36 дерм.</a:t>
                      </a:r>
                    </a:p>
                    <a:p>
                      <a:pPr marR="169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4 вен.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951098"/>
                  </a:ext>
                </a:extLst>
              </a:tr>
              <a:tr h="7964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Общее число пролеченных больных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план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1301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100%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1301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1263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109,5%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 1259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1193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103,7%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1150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1077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94,6%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1138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1111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104,4%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1064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1127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105,9%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1064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78583"/>
                  </a:ext>
                </a:extLst>
              </a:tr>
              <a:tr h="781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Число койко-дней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План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15252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100%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15252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14643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102,3%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 14313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13977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104,0%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 13455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12310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104,0%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13087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13268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101,4%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 13087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13310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101,7%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 13087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066590"/>
                  </a:ext>
                </a:extLst>
              </a:tr>
              <a:tr h="4971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Работа койки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план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332,8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332,8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332,8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332,8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332,8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332,8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307,8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332,8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331,7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332,8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332,8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 332,8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020563"/>
                  </a:ext>
                </a:extLst>
              </a:tr>
              <a:tr h="530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Оборот койки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 план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29,7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 29,7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29,4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29,3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28,4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28,4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26,8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27,1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27,8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 7,1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28,2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27,1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2543427"/>
                  </a:ext>
                </a:extLst>
              </a:tr>
              <a:tr h="5857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</a:rPr>
                        <a:t>Длительность пребывания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</a:rPr>
                        <a:t>план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11,9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12,3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11,8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12,0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</a:rPr>
                        <a:t>11,7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</a:rPr>
                        <a:t>11,7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</a:rPr>
                        <a:t>11,5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</a:rPr>
                        <a:t>11,5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</a:rPr>
                        <a:t>11,7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</a:rPr>
                        <a:t>11,5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</a:rPr>
                        <a:t>11,7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</a:rPr>
                        <a:t>11,7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146841"/>
                  </a:ext>
                </a:extLst>
              </a:tr>
              <a:tr h="6847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</a:rPr>
                        <a:t>Число пролеч. сельских жителей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329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     25,3%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395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31,3%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357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29,9%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319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29,6%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260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 29,6%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343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 30,4%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5338749"/>
                  </a:ext>
                </a:extLst>
              </a:tr>
              <a:tr h="5857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Число пролеч. детей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5,9</a:t>
                      </a:r>
                      <a:r>
                        <a:rPr lang="ru-RU" sz="1400" dirty="0">
                          <a:effectLst/>
                        </a:rPr>
                        <a:t>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5,2</a:t>
                      </a:r>
                      <a:r>
                        <a:rPr lang="ru-RU" sz="1400" dirty="0">
                          <a:effectLst/>
                        </a:rPr>
                        <a:t>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4,4</a:t>
                      </a:r>
                      <a:r>
                        <a:rPr lang="ru-RU" sz="1400" dirty="0">
                          <a:effectLst/>
                        </a:rPr>
                        <a:t>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5,6</a:t>
                      </a:r>
                      <a:r>
                        <a:rPr lang="ru-RU" sz="1400" dirty="0">
                          <a:effectLst/>
                        </a:rPr>
                        <a:t>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3,4</a:t>
                      </a:r>
                      <a:r>
                        <a:rPr lang="ru-RU" sz="1400" dirty="0">
                          <a:effectLst/>
                        </a:rPr>
                        <a:t>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4,2</a:t>
                      </a:r>
                      <a:r>
                        <a:rPr lang="ru-RU" sz="1400" dirty="0">
                          <a:effectLst/>
                        </a:rPr>
                        <a:t>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966157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490451" y="183006"/>
            <a:ext cx="8367252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Сравнительная характеристика деятельности стационаров круглосуточного пребывания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ГБУЗ «ТОКВКД» (Тамбовского диспансера, Мичуринского филиала)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52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293860"/>
              </p:ext>
            </p:extLst>
          </p:nvPr>
        </p:nvGraphicFramePr>
        <p:xfrm>
          <a:off x="3669476" y="825563"/>
          <a:ext cx="8277100" cy="561577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625507">
                  <a:extLst>
                    <a:ext uri="{9D8B030D-6E8A-4147-A177-3AD203B41FA5}">
                      <a16:colId xmlns:a16="http://schemas.microsoft.com/office/drawing/2014/main" val="1995146536"/>
                    </a:ext>
                  </a:extLst>
                </a:gridCol>
                <a:gridCol w="1155303">
                  <a:extLst>
                    <a:ext uri="{9D8B030D-6E8A-4147-A177-3AD203B41FA5}">
                      <a16:colId xmlns:a16="http://schemas.microsoft.com/office/drawing/2014/main" val="2523311555"/>
                    </a:ext>
                  </a:extLst>
                </a:gridCol>
                <a:gridCol w="1155303">
                  <a:extLst>
                    <a:ext uri="{9D8B030D-6E8A-4147-A177-3AD203B41FA5}">
                      <a16:colId xmlns:a16="http://schemas.microsoft.com/office/drawing/2014/main" val="3601002088"/>
                    </a:ext>
                  </a:extLst>
                </a:gridCol>
                <a:gridCol w="1155303">
                  <a:extLst>
                    <a:ext uri="{9D8B030D-6E8A-4147-A177-3AD203B41FA5}">
                      <a16:colId xmlns:a16="http://schemas.microsoft.com/office/drawing/2014/main" val="2093596564"/>
                    </a:ext>
                  </a:extLst>
                </a:gridCol>
                <a:gridCol w="1155303">
                  <a:extLst>
                    <a:ext uri="{9D8B030D-6E8A-4147-A177-3AD203B41FA5}">
                      <a16:colId xmlns:a16="http://schemas.microsoft.com/office/drawing/2014/main" val="718965512"/>
                    </a:ext>
                  </a:extLst>
                </a:gridCol>
                <a:gridCol w="1155303">
                  <a:extLst>
                    <a:ext uri="{9D8B030D-6E8A-4147-A177-3AD203B41FA5}">
                      <a16:colId xmlns:a16="http://schemas.microsoft.com/office/drawing/2014/main" val="2484707017"/>
                    </a:ext>
                  </a:extLst>
                </a:gridCol>
                <a:gridCol w="875078">
                  <a:extLst>
                    <a:ext uri="{9D8B030D-6E8A-4147-A177-3AD203B41FA5}">
                      <a16:colId xmlns:a16="http://schemas.microsoft.com/office/drawing/2014/main" val="1509929486"/>
                    </a:ext>
                  </a:extLst>
                </a:gridCol>
              </a:tblGrid>
              <a:tr h="74387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 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30" marR="37930" marT="0" marB="0">
                    <a:solidFill>
                      <a:srgbClr val="9966FF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2017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30" marR="37930" marT="0" marB="0">
                    <a:solidFill>
                      <a:srgbClr val="9966FF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2018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30" marR="37930" marT="0" marB="0">
                    <a:solidFill>
                      <a:srgbClr val="9966FF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2019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30" marR="37930" marT="0" marB="0">
                    <a:solidFill>
                      <a:srgbClr val="9966FF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2020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30" marR="37930" marT="0" marB="0">
                    <a:solidFill>
                      <a:srgbClr val="9966FF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2021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30" marR="37930" marT="0" marB="0">
                    <a:solidFill>
                      <a:srgbClr val="9966FF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2022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30" marR="37930" marT="0" marB="0">
                    <a:solidFill>
                      <a:srgbClr val="9966FF">
                        <a:alpha val="7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799613"/>
                  </a:ext>
                </a:extLst>
              </a:tr>
              <a:tr h="3852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Кол-во/%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30" marR="37930" marT="0" marB="0">
                    <a:solidFill>
                      <a:srgbClr val="9966FF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Кол-во/%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30" marR="37930" marT="0" marB="0">
                    <a:solidFill>
                      <a:srgbClr val="9966FF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Кол-во/%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30" marR="37930" marT="0" marB="0">
                    <a:solidFill>
                      <a:srgbClr val="9966FF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Кол-во/%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30" marR="37930" marT="0" marB="0">
                    <a:solidFill>
                      <a:srgbClr val="9966FF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Кол-во/%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30" marR="37930" marT="0" marB="0">
                    <a:solidFill>
                      <a:srgbClr val="9966FF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Кол-во/%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30" marR="37930" marT="0" marB="0">
                    <a:solidFill>
                      <a:srgbClr val="9966FF">
                        <a:alpha val="7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970080"/>
                  </a:ext>
                </a:extLst>
              </a:tr>
              <a:tr h="13409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Венерические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 в т. числе сифилис и превентивное лечение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гонорея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30" marR="37930" marT="0" marB="0">
                    <a:solidFill>
                      <a:srgbClr val="9966FF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111/4,4%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107/4,2%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 </a:t>
                      </a:r>
                      <a:r>
                        <a:rPr lang="ru-RU" sz="1400" b="0" dirty="0" smtClean="0">
                          <a:effectLst/>
                        </a:rPr>
                        <a:t>4/0,2</a:t>
                      </a:r>
                      <a:r>
                        <a:rPr lang="ru-RU" sz="1400" b="0" dirty="0">
                          <a:effectLst/>
                        </a:rPr>
                        <a:t>%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30" marR="37930" marT="0" marB="0">
                    <a:solidFill>
                      <a:srgbClr val="9966FF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115/4,7%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57/2,3%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</a:rPr>
                        <a:t>58/2,4</a:t>
                      </a:r>
                      <a:r>
                        <a:rPr lang="ru-RU" sz="1400" b="0" dirty="0">
                          <a:effectLst/>
                        </a:rPr>
                        <a:t>%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30" marR="37930" marT="0" marB="0">
                    <a:solidFill>
                      <a:srgbClr val="9966FF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89/3,7%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18/0,8%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</a:rPr>
                        <a:t>5/0,2</a:t>
                      </a:r>
                      <a:r>
                        <a:rPr lang="ru-RU" sz="1400" b="0" dirty="0">
                          <a:effectLst/>
                        </a:rPr>
                        <a:t>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 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30" marR="37930" marT="0" marB="0">
                    <a:solidFill>
                      <a:srgbClr val="9966FF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89/5,2%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30/1,7%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2/0,1%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30" marR="37930" marT="0" marB="0">
                    <a:solidFill>
                      <a:srgbClr val="9966FF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89/3,9%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41/1,8%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</a:rPr>
                        <a:t>1/0,04</a:t>
                      </a:r>
                      <a:r>
                        <a:rPr lang="ru-RU" sz="1400" b="0" dirty="0">
                          <a:effectLst/>
                        </a:rPr>
                        <a:t>%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30" marR="37930" marT="0" marB="0">
                    <a:solidFill>
                      <a:srgbClr val="9966FF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89/3,8%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34/1,4%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</a:rPr>
                        <a:t>2/0,08</a:t>
                      </a:r>
                      <a:r>
                        <a:rPr lang="ru-RU" sz="1400" b="0" dirty="0">
                          <a:effectLst/>
                        </a:rPr>
                        <a:t>%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30" marR="37930" marT="0" marB="0">
                    <a:solidFill>
                      <a:srgbClr val="9966FF">
                        <a:alpha val="7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295054"/>
                  </a:ext>
                </a:extLst>
              </a:tr>
              <a:tr h="992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Заразные кожные в </a:t>
                      </a:r>
                      <a:r>
                        <a:rPr lang="ru-RU" sz="1400" b="0" dirty="0" err="1">
                          <a:effectLst/>
                        </a:rPr>
                        <a:t>т.ч</a:t>
                      </a:r>
                      <a:r>
                        <a:rPr lang="ru-RU" sz="1400" b="0" dirty="0"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 Микозы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чесотка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30" marR="37930" marT="0" marB="0">
                    <a:solidFill>
                      <a:srgbClr val="9966FF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26/1,0%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26/1,0%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-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30" marR="37930" marT="0" marB="0">
                    <a:solidFill>
                      <a:srgbClr val="9966FF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61/2,5%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58/1,5%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3/0,1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30" marR="37930" marT="0" marB="0">
                    <a:solidFill>
                      <a:srgbClr val="9966FF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31/1,3%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31/1,3%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-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30" marR="37930" marT="0" marB="0">
                    <a:solidFill>
                      <a:srgbClr val="9966FF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40/2,3%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7/0,4%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4/0,2%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30" marR="37930" marT="0" marB="0">
                    <a:solidFill>
                      <a:srgbClr val="9966FF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57/2,5%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4/0,2%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-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30" marR="37930" marT="0" marB="0">
                    <a:solidFill>
                      <a:srgbClr val="9966FF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24/1,0%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2/0,08%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1/0,04%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30" marR="37930" marT="0" marB="0">
                    <a:solidFill>
                      <a:srgbClr val="9966FF">
                        <a:alpha val="7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400972"/>
                  </a:ext>
                </a:extLst>
              </a:tr>
              <a:tr h="6955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Острые и хронические кожные заболевания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30" marR="37930" marT="0" marB="0">
                    <a:solidFill>
                      <a:srgbClr val="9966FF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2306/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91,3%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30" marR="37930" marT="0" marB="0">
                    <a:solidFill>
                      <a:srgbClr val="9966FF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2209/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89,8%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30" marR="37930" marT="0" marB="0">
                    <a:solidFill>
                      <a:srgbClr val="9966FF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2202/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92,1%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30" marR="37930" marT="0" marB="0">
                    <a:solidFill>
                      <a:srgbClr val="9966FF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1539/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89,2%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30" marR="37930" marT="0" marB="0">
                    <a:solidFill>
                      <a:srgbClr val="9966FF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2091/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90,9%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30" marR="37930" marT="0" marB="0">
                    <a:solidFill>
                      <a:srgbClr val="9966FF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2143/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90,8%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30" marR="37930" marT="0" marB="0">
                    <a:solidFill>
                      <a:srgbClr val="9966FF">
                        <a:alpha val="7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994181"/>
                  </a:ext>
                </a:extLst>
              </a:tr>
              <a:tr h="7949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Тяжелые дерматозы (грибовидный микоз, пузырчатка 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30" marR="37930" marT="0" marB="0">
                    <a:solidFill>
                      <a:srgbClr val="9966FF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83/3,3%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30" marR="37930" marT="0" marB="0">
                    <a:solidFill>
                      <a:srgbClr val="9966FF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75/3,0%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30" marR="37930" marT="0" marB="0">
                    <a:solidFill>
                      <a:srgbClr val="9966FF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68/2,8%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30" marR="37930" marT="0" marB="0">
                    <a:solidFill>
                      <a:srgbClr val="9966FF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57/3,3%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30" marR="37930" marT="0" marB="0">
                    <a:solidFill>
                      <a:srgbClr val="9966FF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63/2,7%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30" marR="37930" marT="0" marB="0">
                    <a:solidFill>
                      <a:srgbClr val="9966FF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65/2,8%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30" marR="37930" marT="0" marB="0">
                    <a:solidFill>
                      <a:srgbClr val="9966FF">
                        <a:alpha val="7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096968"/>
                  </a:ext>
                </a:extLst>
              </a:tr>
              <a:tr h="1796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ИТОГО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30" marR="37930" marT="0" marB="0">
                    <a:solidFill>
                      <a:srgbClr val="9966FF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2526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30" marR="37930" marT="0" marB="0">
                    <a:solidFill>
                      <a:srgbClr val="9966FF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2460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30" marR="37930" marT="0" marB="0">
                    <a:solidFill>
                      <a:srgbClr val="9966FF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2390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30" marR="37930" marT="0" marB="0">
                    <a:solidFill>
                      <a:srgbClr val="9966FF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1725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30" marR="37930" marT="0" marB="0">
                    <a:solidFill>
                      <a:srgbClr val="9966FF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2300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30" marR="37930" marT="0" marB="0">
                    <a:solidFill>
                      <a:srgbClr val="9966FF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2360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30" marR="37930" marT="0" marB="0">
                    <a:solidFill>
                      <a:srgbClr val="9966FF">
                        <a:alpha val="7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25813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405313" y="1763713"/>
            <a:ext cx="6614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88871" y="225631"/>
            <a:ext cx="6841177" cy="5818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 </a:t>
            </a:r>
            <a:r>
              <a:rPr lang="ru-RU" sz="2200" b="1" dirty="0"/>
              <a:t>Структура госпитализации в стационар  по нозологиям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875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72878"/>
              </p:ext>
            </p:extLst>
          </p:nvPr>
        </p:nvGraphicFramePr>
        <p:xfrm>
          <a:off x="4555973" y="1710046"/>
          <a:ext cx="7093722" cy="44294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4277">
                  <a:extLst>
                    <a:ext uri="{9D8B030D-6E8A-4147-A177-3AD203B41FA5}">
                      <a16:colId xmlns:a16="http://schemas.microsoft.com/office/drawing/2014/main" val="4072651595"/>
                    </a:ext>
                  </a:extLst>
                </a:gridCol>
                <a:gridCol w="2394347">
                  <a:extLst>
                    <a:ext uri="{9D8B030D-6E8A-4147-A177-3AD203B41FA5}">
                      <a16:colId xmlns:a16="http://schemas.microsoft.com/office/drawing/2014/main" val="3179873517"/>
                    </a:ext>
                  </a:extLst>
                </a:gridCol>
                <a:gridCol w="2395098">
                  <a:extLst>
                    <a:ext uri="{9D8B030D-6E8A-4147-A177-3AD203B41FA5}">
                      <a16:colId xmlns:a16="http://schemas.microsoft.com/office/drawing/2014/main" val="256319612"/>
                    </a:ext>
                  </a:extLst>
                </a:gridCol>
              </a:tblGrid>
              <a:tr h="2214748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Всего дерматологических коек дневного пребывания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6924103"/>
                  </a:ext>
                </a:extLst>
              </a:tr>
              <a:tr h="22147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Тамбов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Мичуринск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Моршанск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276832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040705" y="707339"/>
            <a:ext cx="34595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Стационарозамещение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09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384636"/>
              </p:ext>
            </p:extLst>
          </p:nvPr>
        </p:nvGraphicFramePr>
        <p:xfrm>
          <a:off x="3764478" y="748143"/>
          <a:ext cx="8229601" cy="595107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588352">
                  <a:extLst>
                    <a:ext uri="{9D8B030D-6E8A-4147-A177-3AD203B41FA5}">
                      <a16:colId xmlns:a16="http://schemas.microsoft.com/office/drawing/2014/main" val="1628134128"/>
                    </a:ext>
                  </a:extLst>
                </a:gridCol>
                <a:gridCol w="1022351">
                  <a:extLst>
                    <a:ext uri="{9D8B030D-6E8A-4147-A177-3AD203B41FA5}">
                      <a16:colId xmlns:a16="http://schemas.microsoft.com/office/drawing/2014/main" val="1694480096"/>
                    </a:ext>
                  </a:extLst>
                </a:gridCol>
                <a:gridCol w="1098947">
                  <a:extLst>
                    <a:ext uri="{9D8B030D-6E8A-4147-A177-3AD203B41FA5}">
                      <a16:colId xmlns:a16="http://schemas.microsoft.com/office/drawing/2014/main" val="270639224"/>
                    </a:ext>
                  </a:extLst>
                </a:gridCol>
                <a:gridCol w="1175542">
                  <a:extLst>
                    <a:ext uri="{9D8B030D-6E8A-4147-A177-3AD203B41FA5}">
                      <a16:colId xmlns:a16="http://schemas.microsoft.com/office/drawing/2014/main" val="2899266956"/>
                    </a:ext>
                  </a:extLst>
                </a:gridCol>
                <a:gridCol w="1126359">
                  <a:extLst>
                    <a:ext uri="{9D8B030D-6E8A-4147-A177-3AD203B41FA5}">
                      <a16:colId xmlns:a16="http://schemas.microsoft.com/office/drawing/2014/main" val="3169745683"/>
                    </a:ext>
                  </a:extLst>
                </a:gridCol>
                <a:gridCol w="1098947">
                  <a:extLst>
                    <a:ext uri="{9D8B030D-6E8A-4147-A177-3AD203B41FA5}">
                      <a16:colId xmlns:a16="http://schemas.microsoft.com/office/drawing/2014/main" val="893144223"/>
                    </a:ext>
                  </a:extLst>
                </a:gridCol>
                <a:gridCol w="1119103">
                  <a:extLst>
                    <a:ext uri="{9D8B030D-6E8A-4147-A177-3AD203B41FA5}">
                      <a16:colId xmlns:a16="http://schemas.microsoft.com/office/drawing/2014/main" val="3469081614"/>
                    </a:ext>
                  </a:extLst>
                </a:gridCol>
              </a:tblGrid>
              <a:tr h="227099"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показатели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5502568"/>
                  </a:ext>
                </a:extLst>
              </a:tr>
              <a:tr h="227099"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Число коек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137261"/>
                  </a:ext>
                </a:extLst>
              </a:tr>
              <a:tr h="9582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Общее число пролеченных больных</a:t>
                      </a:r>
                    </a:p>
                    <a:p>
                      <a:pPr marL="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План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1225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100%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1225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1197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102,1%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1172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1197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102,1%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1172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648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55,3%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1172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1189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101,5%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1172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1194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101,9%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1172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91962"/>
                  </a:ext>
                </a:extLst>
              </a:tr>
              <a:tr h="767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Число </a:t>
                      </a:r>
                      <a:r>
                        <a:rPr lang="ru-RU" sz="1400" dirty="0" err="1">
                          <a:effectLst/>
                        </a:rPr>
                        <a:t>пациенто</a:t>
                      </a:r>
                      <a:r>
                        <a:rPr lang="en-US" sz="1400" dirty="0">
                          <a:effectLst/>
                        </a:rPr>
                        <a:t>-</a:t>
                      </a:r>
                      <a:r>
                        <a:rPr lang="ru-RU" sz="1400" dirty="0">
                          <a:effectLst/>
                        </a:rPr>
                        <a:t>дней</a:t>
                      </a:r>
                    </a:p>
                    <a:p>
                      <a:pPr marL="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План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13280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100%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13280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12948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100%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12892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13280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103,0%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12892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7048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54,9%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12892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13161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102,1%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12892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13476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104,5%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12892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603985"/>
                  </a:ext>
                </a:extLst>
              </a:tr>
              <a:tr h="712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Работа койки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 marL="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План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332,0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100%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332,0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332,0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100%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332,0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332,0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100%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332,0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280,0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84,3%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332,0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329,0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99,1%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332,0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332,0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100%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332,0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500488"/>
                  </a:ext>
                </a:extLst>
              </a:tr>
              <a:tr h="712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Оборот койки</a:t>
                      </a:r>
                    </a:p>
                    <a:p>
                      <a:pPr marL="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факт</a:t>
                      </a:r>
                    </a:p>
                    <a:p>
                      <a:pPr marL="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план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30,6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23,2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29,9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23,2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29,9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29,3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25,9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29,3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29,7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29,3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29,85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29,3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985713"/>
                  </a:ext>
                </a:extLst>
              </a:tr>
              <a:tr h="712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Длительность пребывания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план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10,8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11.0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10,8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11.0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11,1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11,0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11,1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11,1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11,1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505210"/>
                  </a:ext>
                </a:extLst>
              </a:tr>
              <a:tr h="7666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Число пролеченных сельских жителей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340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27,8%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249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20,8%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306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25,6%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158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24,4%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288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27,2%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300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25,1%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583765"/>
                  </a:ext>
                </a:extLst>
              </a:tr>
              <a:tr h="712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Число пролеченных детей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117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9,6%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95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7,9%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93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7,8%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58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9,0%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71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6,0%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70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5,9%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393311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26970" y="365126"/>
            <a:ext cx="8039596" cy="5730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/>
              <a:t>Сравнительные показатели деятельности стационаров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дневного пребывания  ГБУЗ «ТОКВКД»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361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0237" y="108936"/>
            <a:ext cx="8386916" cy="68521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В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2022 году укомплектованность диспансера врачами –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дерматовенерологами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и косметологами составила 100% от штатного расписания, по физическим лицам – 84% на уровне прошлого года (в 2020 - 83%, в 2019 -80%). Все специалисты сертифицированы и аккредитованы в установленные законодательством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сроки     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(5 сотрудников имеют аккредитацию, 37 -  сертификат).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Квалификационные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категории имеют 30 врачей (71,4%), в 2021 -  28 врачей (66,6%). Из них  6 (20%) - высшую, 21 (70%) - первую и 3 (10%)-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вторую.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2 врача имеют квалификационную категорию по 2 и более разным специальностям.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4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врача – «молодые специалисты», стаж работы которых менее 3-х лет.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13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докторов имеют специальную подготовку по ординатуре (35%).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врача являются кандидатами медицинских и биологических наук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В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коллективе работают 2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врача, имеющих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звание «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Отличник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здравоохранения».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10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врачей имеют 2 и более сертификатов либо аккредитации по разным специальностям.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штате диспансера 1 работник имеет высшее фармацевтическое образование,  сертификат и высшую квалификационную категорию по специальности «Управление и экономика фармации».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83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6358" y="365125"/>
            <a:ext cx="7387442" cy="139242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Число пациентов, </a:t>
            </a:r>
            <a:br>
              <a:rPr lang="ru-RU" sz="2800" b="1" dirty="0" smtClean="0"/>
            </a:br>
            <a:r>
              <a:rPr lang="ru-RU" sz="2800" b="1" dirty="0" smtClean="0"/>
              <a:t>получивших физиотерапевтическое лечение</a:t>
            </a:r>
            <a:endParaRPr lang="ru-RU" sz="2800" b="1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807935614"/>
              </p:ext>
            </p:extLst>
          </p:nvPr>
        </p:nvGraphicFramePr>
        <p:xfrm>
          <a:off x="3764477" y="2295524"/>
          <a:ext cx="7589323" cy="3760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1165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3864" y="365125"/>
            <a:ext cx="7149935" cy="101241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Распределение  город/село</a:t>
            </a:r>
            <a:endParaRPr lang="ru-RU" sz="2400" b="1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900590992"/>
              </p:ext>
            </p:extLst>
          </p:nvPr>
        </p:nvGraphicFramePr>
        <p:xfrm>
          <a:off x="4520477" y="1377538"/>
          <a:ext cx="6833322" cy="4601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945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739534"/>
              </p:ext>
            </p:extLst>
          </p:nvPr>
        </p:nvGraphicFramePr>
        <p:xfrm>
          <a:off x="3455718" y="1270660"/>
          <a:ext cx="8455233" cy="48570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31918">
                  <a:extLst>
                    <a:ext uri="{9D8B030D-6E8A-4147-A177-3AD203B41FA5}">
                      <a16:colId xmlns:a16="http://schemas.microsoft.com/office/drawing/2014/main" val="3773982078"/>
                    </a:ext>
                  </a:extLst>
                </a:gridCol>
                <a:gridCol w="1531917">
                  <a:extLst>
                    <a:ext uri="{9D8B030D-6E8A-4147-A177-3AD203B41FA5}">
                      <a16:colId xmlns:a16="http://schemas.microsoft.com/office/drawing/2014/main" val="3533698116"/>
                    </a:ext>
                  </a:extLst>
                </a:gridCol>
                <a:gridCol w="1377538">
                  <a:extLst>
                    <a:ext uri="{9D8B030D-6E8A-4147-A177-3AD203B41FA5}">
                      <a16:colId xmlns:a16="http://schemas.microsoft.com/office/drawing/2014/main" val="1194895239"/>
                    </a:ext>
                  </a:extLst>
                </a:gridCol>
                <a:gridCol w="1318161">
                  <a:extLst>
                    <a:ext uri="{9D8B030D-6E8A-4147-A177-3AD203B41FA5}">
                      <a16:colId xmlns:a16="http://schemas.microsoft.com/office/drawing/2014/main" val="2252715744"/>
                    </a:ext>
                  </a:extLst>
                </a:gridCol>
                <a:gridCol w="1318161">
                  <a:extLst>
                    <a:ext uri="{9D8B030D-6E8A-4147-A177-3AD203B41FA5}">
                      <a16:colId xmlns:a16="http://schemas.microsoft.com/office/drawing/2014/main" val="2872139736"/>
                    </a:ext>
                  </a:extLst>
                </a:gridCol>
                <a:gridCol w="1377538">
                  <a:extLst>
                    <a:ext uri="{9D8B030D-6E8A-4147-A177-3AD203B41FA5}">
                      <a16:colId xmlns:a16="http://schemas.microsoft.com/office/drawing/2014/main" val="4220343750"/>
                    </a:ext>
                  </a:extLst>
                </a:gridCol>
              </a:tblGrid>
              <a:tr h="333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2018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2019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2020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2021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2022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103274"/>
                  </a:ext>
                </a:extLst>
              </a:tr>
              <a:tr h="1507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Аппарат "Дермалайт-1000"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96 чел.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1006 процедур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96 чел.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1004 процедур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55 чел.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506 процедур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61чел.-  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514 процедур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207 чел.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1859 процедур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112486"/>
                  </a:ext>
                </a:extLst>
              </a:tr>
              <a:tr h="1507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Аппарат УФ-А-1 «Солис»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11 чел.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88 процедур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7 чел.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64 процедуры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29 чел.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221 процедура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49 чел. 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313 процедур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80 чел.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580 процедур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09074"/>
                  </a:ext>
                </a:extLst>
              </a:tr>
              <a:tr h="1507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Аппарат магнито-ик-лазерный «Милта-Ф-8-01» 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9 чел.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85 процедур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6 чел.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56 процедур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25 чел.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233 процедуры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21 чел.  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141 процедура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68 чел.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553 процедуры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193498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016332" y="537696"/>
            <a:ext cx="80277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Распределение количества процедур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по видам физиотерапевтического лечения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32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8228" y="365125"/>
            <a:ext cx="7565571" cy="72740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Распределение по нозологиям</a:t>
            </a:r>
            <a:endParaRPr lang="ru-RU" sz="24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255145"/>
              </p:ext>
            </p:extLst>
          </p:nvPr>
        </p:nvGraphicFramePr>
        <p:xfrm>
          <a:off x="3039653" y="1235032"/>
          <a:ext cx="9062719" cy="52013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5655">
                  <a:extLst>
                    <a:ext uri="{9D8B030D-6E8A-4147-A177-3AD203B41FA5}">
                      <a16:colId xmlns:a16="http://schemas.microsoft.com/office/drawing/2014/main" val="2984048693"/>
                    </a:ext>
                  </a:extLst>
                </a:gridCol>
                <a:gridCol w="749811">
                  <a:extLst>
                    <a:ext uri="{9D8B030D-6E8A-4147-A177-3AD203B41FA5}">
                      <a16:colId xmlns:a16="http://schemas.microsoft.com/office/drawing/2014/main" val="2804896413"/>
                    </a:ext>
                  </a:extLst>
                </a:gridCol>
                <a:gridCol w="749811">
                  <a:extLst>
                    <a:ext uri="{9D8B030D-6E8A-4147-A177-3AD203B41FA5}">
                      <a16:colId xmlns:a16="http://schemas.microsoft.com/office/drawing/2014/main" val="799165791"/>
                    </a:ext>
                  </a:extLst>
                </a:gridCol>
                <a:gridCol w="696838">
                  <a:extLst>
                    <a:ext uri="{9D8B030D-6E8A-4147-A177-3AD203B41FA5}">
                      <a16:colId xmlns:a16="http://schemas.microsoft.com/office/drawing/2014/main" val="2058715832"/>
                    </a:ext>
                  </a:extLst>
                </a:gridCol>
                <a:gridCol w="696838">
                  <a:extLst>
                    <a:ext uri="{9D8B030D-6E8A-4147-A177-3AD203B41FA5}">
                      <a16:colId xmlns:a16="http://schemas.microsoft.com/office/drawing/2014/main" val="3162327877"/>
                    </a:ext>
                  </a:extLst>
                </a:gridCol>
                <a:gridCol w="696838">
                  <a:extLst>
                    <a:ext uri="{9D8B030D-6E8A-4147-A177-3AD203B41FA5}">
                      <a16:colId xmlns:a16="http://schemas.microsoft.com/office/drawing/2014/main" val="2311419562"/>
                    </a:ext>
                  </a:extLst>
                </a:gridCol>
                <a:gridCol w="696838">
                  <a:extLst>
                    <a:ext uri="{9D8B030D-6E8A-4147-A177-3AD203B41FA5}">
                      <a16:colId xmlns:a16="http://schemas.microsoft.com/office/drawing/2014/main" val="165927936"/>
                    </a:ext>
                  </a:extLst>
                </a:gridCol>
                <a:gridCol w="774386">
                  <a:extLst>
                    <a:ext uri="{9D8B030D-6E8A-4147-A177-3AD203B41FA5}">
                      <a16:colId xmlns:a16="http://schemas.microsoft.com/office/drawing/2014/main" val="1579291312"/>
                    </a:ext>
                  </a:extLst>
                </a:gridCol>
                <a:gridCol w="774386">
                  <a:extLst>
                    <a:ext uri="{9D8B030D-6E8A-4147-A177-3AD203B41FA5}">
                      <a16:colId xmlns:a16="http://schemas.microsoft.com/office/drawing/2014/main" val="3080691035"/>
                    </a:ext>
                  </a:extLst>
                </a:gridCol>
                <a:gridCol w="925659">
                  <a:extLst>
                    <a:ext uri="{9D8B030D-6E8A-4147-A177-3AD203B41FA5}">
                      <a16:colId xmlns:a16="http://schemas.microsoft.com/office/drawing/2014/main" val="1645458395"/>
                    </a:ext>
                  </a:extLst>
                </a:gridCol>
                <a:gridCol w="925659">
                  <a:extLst>
                    <a:ext uri="{9D8B030D-6E8A-4147-A177-3AD203B41FA5}">
                      <a16:colId xmlns:a16="http://schemas.microsoft.com/office/drawing/2014/main" val="414035866"/>
                    </a:ext>
                  </a:extLst>
                </a:gridCol>
              </a:tblGrid>
              <a:tr h="260224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Нозология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2018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2019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2020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2021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2022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6455089"/>
                  </a:ext>
                </a:extLst>
              </a:tr>
              <a:tr h="2307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err="1">
                          <a:effectLst/>
                        </a:rPr>
                        <a:t>Абс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%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Абс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%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Абс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%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Абс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%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Абс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%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329744"/>
                  </a:ext>
                </a:extLst>
              </a:tr>
              <a:tr h="2307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Псориаз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95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81,9%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96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88,0%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84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77,0%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114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87,04%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272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76,6%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9359278"/>
                  </a:ext>
                </a:extLst>
              </a:tr>
              <a:tr h="2307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Склеродермия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5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4,3%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5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4,5%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15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13,8%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2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1,53%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24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6,76%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948799"/>
                  </a:ext>
                </a:extLst>
              </a:tr>
              <a:tr h="6912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Атопический дерматит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2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1,7%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1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0,9%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2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1,8%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1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0,76%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19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5,35%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186670"/>
                  </a:ext>
                </a:extLst>
              </a:tr>
              <a:tr h="4730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Красный плоский лишай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0,9%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2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1,8%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_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_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_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_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10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2,8%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01361"/>
                  </a:ext>
                </a:extLst>
              </a:tr>
              <a:tr h="2307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Витилиго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9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7,8%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3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2,8%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5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4,6%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7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5,34%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10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2,8%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013574"/>
                  </a:ext>
                </a:extLst>
              </a:tr>
              <a:tr h="2307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Себорейный дерматит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_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_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_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_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_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_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_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_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4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1,12%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069662"/>
                  </a:ext>
                </a:extLst>
              </a:tr>
              <a:tr h="4730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Нейродермит диффузный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_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_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_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_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_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_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_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_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3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0,845%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3310038"/>
                  </a:ext>
                </a:extLst>
              </a:tr>
              <a:tr h="2690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Парапсориаз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_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_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_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_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_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_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_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_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3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0,845%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271316"/>
                  </a:ext>
                </a:extLst>
              </a:tr>
              <a:tr h="4730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Кольцевидная гранулема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_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_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1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0,9%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_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_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_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_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2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0,56%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351080"/>
                  </a:ext>
                </a:extLst>
              </a:tr>
              <a:tr h="2307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Кератоз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_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_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_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_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_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_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_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_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2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0,56%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629646"/>
                  </a:ext>
                </a:extLst>
              </a:tr>
              <a:tr h="4730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Папулосквамозные изменения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_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_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_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_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_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_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_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_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1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0,56%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25819"/>
                  </a:ext>
                </a:extLst>
              </a:tr>
              <a:tr h="4730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Инфекционный дерматит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_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_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_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_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_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_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_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_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1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0,56%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172589"/>
                  </a:ext>
                </a:extLst>
              </a:tr>
              <a:tr h="2307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Розацея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_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_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_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_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_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_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_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_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0,56%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9949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284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6971" y="281998"/>
            <a:ext cx="8266216" cy="79865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Охват </a:t>
            </a:r>
            <a:r>
              <a:rPr lang="ru-RU" sz="2400" b="1" dirty="0" err="1"/>
              <a:t>физиолечением</a:t>
            </a:r>
            <a:r>
              <a:rPr lang="ru-RU" sz="2400" b="1" dirty="0"/>
              <a:t> стационарных больных</a:t>
            </a:r>
            <a:r>
              <a:rPr lang="ru-RU" sz="2400" dirty="0"/>
              <a:t> 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45649300"/>
              </p:ext>
            </p:extLst>
          </p:nvPr>
        </p:nvGraphicFramePr>
        <p:xfrm>
          <a:off x="4172197" y="1805048"/>
          <a:ext cx="7358744" cy="4405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6511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496" y="365126"/>
            <a:ext cx="6924304" cy="65615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Лабораторные исследований в разрезе отделений</a:t>
            </a:r>
            <a:endParaRPr lang="ru-RU" sz="2400" b="1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399214781"/>
              </p:ext>
            </p:extLst>
          </p:nvPr>
        </p:nvGraphicFramePr>
        <p:xfrm>
          <a:off x="3277590" y="1270660"/>
          <a:ext cx="8573984" cy="5106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483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1366" y="365126"/>
            <a:ext cx="7102434" cy="51364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Динамика исследований по видам</a:t>
            </a:r>
            <a:endParaRPr lang="ru-RU" sz="2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060571"/>
              </p:ext>
            </p:extLst>
          </p:nvPr>
        </p:nvGraphicFramePr>
        <p:xfrm>
          <a:off x="3693228" y="1341911"/>
          <a:ext cx="7849587" cy="50470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1797">
                  <a:extLst>
                    <a:ext uri="{9D8B030D-6E8A-4147-A177-3AD203B41FA5}">
                      <a16:colId xmlns:a16="http://schemas.microsoft.com/office/drawing/2014/main" val="250306183"/>
                    </a:ext>
                  </a:extLst>
                </a:gridCol>
                <a:gridCol w="1105854">
                  <a:extLst>
                    <a:ext uri="{9D8B030D-6E8A-4147-A177-3AD203B41FA5}">
                      <a16:colId xmlns:a16="http://schemas.microsoft.com/office/drawing/2014/main" val="1453118729"/>
                    </a:ext>
                  </a:extLst>
                </a:gridCol>
                <a:gridCol w="940713">
                  <a:extLst>
                    <a:ext uri="{9D8B030D-6E8A-4147-A177-3AD203B41FA5}">
                      <a16:colId xmlns:a16="http://schemas.microsoft.com/office/drawing/2014/main" val="3356123498"/>
                    </a:ext>
                  </a:extLst>
                </a:gridCol>
                <a:gridCol w="1044662">
                  <a:extLst>
                    <a:ext uri="{9D8B030D-6E8A-4147-A177-3AD203B41FA5}">
                      <a16:colId xmlns:a16="http://schemas.microsoft.com/office/drawing/2014/main" val="3701671176"/>
                    </a:ext>
                  </a:extLst>
                </a:gridCol>
                <a:gridCol w="940713">
                  <a:extLst>
                    <a:ext uri="{9D8B030D-6E8A-4147-A177-3AD203B41FA5}">
                      <a16:colId xmlns:a16="http://schemas.microsoft.com/office/drawing/2014/main" val="1079536311"/>
                    </a:ext>
                  </a:extLst>
                </a:gridCol>
                <a:gridCol w="840448">
                  <a:extLst>
                    <a:ext uri="{9D8B030D-6E8A-4147-A177-3AD203B41FA5}">
                      <a16:colId xmlns:a16="http://schemas.microsoft.com/office/drawing/2014/main" val="1206114642"/>
                    </a:ext>
                  </a:extLst>
                </a:gridCol>
                <a:gridCol w="1045400">
                  <a:extLst>
                    <a:ext uri="{9D8B030D-6E8A-4147-A177-3AD203B41FA5}">
                      <a16:colId xmlns:a16="http://schemas.microsoft.com/office/drawing/2014/main" val="2618777883"/>
                    </a:ext>
                  </a:extLst>
                </a:gridCol>
              </a:tblGrid>
              <a:tr h="12182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Вид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исследования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2022 год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Дина-</a:t>
                      </a:r>
                      <a:r>
                        <a:rPr lang="ru-RU" sz="1400" b="1" dirty="0" err="1">
                          <a:effectLst/>
                        </a:rPr>
                        <a:t>мика</a:t>
                      </a:r>
                      <a:r>
                        <a:rPr lang="ru-RU" sz="1400" b="1" dirty="0">
                          <a:effectLst/>
                        </a:rPr>
                        <a:t> 2022-2021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2021 год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2020 год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Дина-мика 2021-2020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Дина-мика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 2020-2019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330540"/>
                  </a:ext>
                </a:extLst>
              </a:tr>
              <a:tr h="609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всего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600" b="1" dirty="0">
                          <a:effectLst/>
                        </a:rPr>
                        <a:t>202 596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600" b="1">
                          <a:effectLst/>
                        </a:rPr>
                        <a:t>-2,6%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600" b="1" dirty="0">
                          <a:effectLst/>
                        </a:rPr>
                        <a:t>207 969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209 </a:t>
                      </a:r>
                      <a:r>
                        <a:rPr lang="ru-RU" sz="1600" b="1" dirty="0">
                          <a:effectLst/>
                        </a:rPr>
                        <a:t>918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600" b="1">
                          <a:effectLst/>
                        </a:rPr>
                        <a:t>-0,9%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r>
                        <a:rPr lang="ru-RU" sz="1600" b="1" dirty="0" smtClean="0">
                          <a:effectLst/>
                        </a:rPr>
                        <a:t>-</a:t>
                      </a:r>
                      <a:r>
                        <a:rPr lang="ru-RU" sz="1600" b="1" dirty="0">
                          <a:effectLst/>
                        </a:rPr>
                        <a:t>16,7%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673624"/>
                  </a:ext>
                </a:extLst>
              </a:tr>
              <a:tr h="7831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Химико –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микроско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пических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600" b="1" dirty="0">
                          <a:effectLst/>
                        </a:rPr>
                        <a:t>115 284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600" b="1">
                          <a:effectLst/>
                        </a:rPr>
                        <a:t>-0,4%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600" b="1" dirty="0">
                          <a:effectLst/>
                        </a:rPr>
                        <a:t>115 781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115 </a:t>
                      </a:r>
                      <a:r>
                        <a:rPr lang="ru-RU" sz="1600" b="1" dirty="0">
                          <a:effectLst/>
                        </a:rPr>
                        <a:t>263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600" b="1">
                          <a:effectLst/>
                        </a:rPr>
                        <a:t>+0,5%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r>
                        <a:rPr lang="ru-RU" sz="1600" b="1" dirty="0" smtClean="0">
                          <a:effectLst/>
                        </a:rPr>
                        <a:t>-</a:t>
                      </a:r>
                      <a:r>
                        <a:rPr lang="ru-RU" sz="1600" b="1" dirty="0">
                          <a:effectLst/>
                        </a:rPr>
                        <a:t>15,4%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620281"/>
                  </a:ext>
                </a:extLst>
              </a:tr>
              <a:tr h="609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Гематоло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гических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600" b="1" dirty="0">
                          <a:effectLst/>
                        </a:rPr>
                        <a:t>39 880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600" b="1" dirty="0">
                          <a:effectLst/>
                        </a:rPr>
                        <a:t>-12,0%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600" b="1" dirty="0">
                          <a:effectLst/>
                        </a:rPr>
                        <a:t>45 322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45 </a:t>
                      </a:r>
                      <a:r>
                        <a:rPr lang="ru-RU" sz="1600" b="1" dirty="0">
                          <a:effectLst/>
                        </a:rPr>
                        <a:t>825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600" b="1">
                          <a:effectLst/>
                        </a:rPr>
                        <a:t>-1,1%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r>
                        <a:rPr lang="ru-RU" sz="1600" b="1" dirty="0" smtClean="0">
                          <a:effectLst/>
                        </a:rPr>
                        <a:t>-</a:t>
                      </a:r>
                      <a:r>
                        <a:rPr lang="ru-RU" sz="1600" b="1" dirty="0">
                          <a:effectLst/>
                        </a:rPr>
                        <a:t>27,2%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479862"/>
                  </a:ext>
                </a:extLst>
              </a:tr>
              <a:tr h="609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Цитоло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гических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600" b="1" dirty="0">
                          <a:effectLst/>
                        </a:rPr>
                        <a:t>320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600" b="1" dirty="0">
                          <a:effectLst/>
                        </a:rPr>
                        <a:t>+20,0%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600" b="1" dirty="0">
                          <a:effectLst/>
                        </a:rPr>
                        <a:t>266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290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600" b="1">
                          <a:effectLst/>
                        </a:rPr>
                        <a:t>-8,3%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r>
                        <a:rPr lang="ru-RU" sz="1600" b="1" dirty="0" smtClean="0">
                          <a:effectLst/>
                        </a:rPr>
                        <a:t>-</a:t>
                      </a:r>
                      <a:r>
                        <a:rPr lang="ru-RU" sz="1600" b="1" dirty="0">
                          <a:effectLst/>
                        </a:rPr>
                        <a:t>3,4%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722725"/>
                  </a:ext>
                </a:extLst>
              </a:tr>
              <a:tr h="609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Иммуноло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гических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600" b="1">
                          <a:effectLst/>
                        </a:rPr>
                        <a:t>39 849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600" b="1" dirty="0">
                          <a:effectLst/>
                        </a:rPr>
                        <a:t>-1,4%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600" b="1" dirty="0">
                          <a:effectLst/>
                        </a:rPr>
                        <a:t>40 419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40 </a:t>
                      </a:r>
                      <a:r>
                        <a:rPr lang="ru-RU" sz="1600" b="1" dirty="0">
                          <a:effectLst/>
                        </a:rPr>
                        <a:t>941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600" b="1">
                          <a:effectLst/>
                        </a:rPr>
                        <a:t>-1,2%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r>
                        <a:rPr lang="ru-RU" sz="1600" b="1" dirty="0" smtClean="0">
                          <a:effectLst/>
                        </a:rPr>
                        <a:t>-</a:t>
                      </a:r>
                      <a:r>
                        <a:rPr lang="ru-RU" sz="1600" b="1" dirty="0">
                          <a:effectLst/>
                        </a:rPr>
                        <a:t>10,8%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537070"/>
                  </a:ext>
                </a:extLst>
              </a:tr>
              <a:tr h="609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микробиологических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600" b="1">
                          <a:effectLst/>
                        </a:rPr>
                        <a:t>2 669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600" b="1">
                          <a:effectLst/>
                        </a:rPr>
                        <a:t>-18,6%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600" b="1" dirty="0">
                          <a:effectLst/>
                        </a:rPr>
                        <a:t>3 281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4 </a:t>
                      </a:r>
                      <a:r>
                        <a:rPr lang="ru-RU" sz="1600" b="1" dirty="0">
                          <a:effectLst/>
                        </a:rPr>
                        <a:t>606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600" b="1" dirty="0">
                          <a:effectLst/>
                        </a:rPr>
                        <a:t>-18,7%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r>
                        <a:rPr lang="ru-RU" sz="1600" b="1" dirty="0" smtClean="0">
                          <a:effectLst/>
                        </a:rPr>
                        <a:t>-</a:t>
                      </a:r>
                      <a:r>
                        <a:rPr lang="ru-RU" sz="1600" b="1" dirty="0">
                          <a:effectLst/>
                        </a:rPr>
                        <a:t>19,3%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418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467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0104" y="365126"/>
            <a:ext cx="7553696" cy="120241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Динамика по видам исследований</a:t>
            </a:r>
            <a:endParaRPr lang="ru-RU" sz="2400" b="1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712051816"/>
              </p:ext>
            </p:extLst>
          </p:nvPr>
        </p:nvGraphicFramePr>
        <p:xfrm>
          <a:off x="3800104" y="1353787"/>
          <a:ext cx="7885215" cy="5177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0406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8260" y="365125"/>
            <a:ext cx="6425540" cy="549275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Серологический отдел</a:t>
            </a: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925777"/>
              </p:ext>
            </p:extLst>
          </p:nvPr>
        </p:nvGraphicFramePr>
        <p:xfrm>
          <a:off x="4025736" y="1721917"/>
          <a:ext cx="7647707" cy="42117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6397">
                  <a:extLst>
                    <a:ext uri="{9D8B030D-6E8A-4147-A177-3AD203B41FA5}">
                      <a16:colId xmlns:a16="http://schemas.microsoft.com/office/drawing/2014/main" val="2523006044"/>
                    </a:ext>
                  </a:extLst>
                </a:gridCol>
                <a:gridCol w="1093631">
                  <a:extLst>
                    <a:ext uri="{9D8B030D-6E8A-4147-A177-3AD203B41FA5}">
                      <a16:colId xmlns:a16="http://schemas.microsoft.com/office/drawing/2014/main" val="3422471116"/>
                    </a:ext>
                  </a:extLst>
                </a:gridCol>
                <a:gridCol w="1093631">
                  <a:extLst>
                    <a:ext uri="{9D8B030D-6E8A-4147-A177-3AD203B41FA5}">
                      <a16:colId xmlns:a16="http://schemas.microsoft.com/office/drawing/2014/main" val="1191329189"/>
                    </a:ext>
                  </a:extLst>
                </a:gridCol>
                <a:gridCol w="1093631">
                  <a:extLst>
                    <a:ext uri="{9D8B030D-6E8A-4147-A177-3AD203B41FA5}">
                      <a16:colId xmlns:a16="http://schemas.microsoft.com/office/drawing/2014/main" val="726797259"/>
                    </a:ext>
                  </a:extLst>
                </a:gridCol>
                <a:gridCol w="1092775">
                  <a:extLst>
                    <a:ext uri="{9D8B030D-6E8A-4147-A177-3AD203B41FA5}">
                      <a16:colId xmlns:a16="http://schemas.microsoft.com/office/drawing/2014/main" val="1346930487"/>
                    </a:ext>
                  </a:extLst>
                </a:gridCol>
                <a:gridCol w="967642">
                  <a:extLst>
                    <a:ext uri="{9D8B030D-6E8A-4147-A177-3AD203B41FA5}">
                      <a16:colId xmlns:a16="http://schemas.microsoft.com/office/drawing/2014/main" val="2420028525"/>
                    </a:ext>
                  </a:extLst>
                </a:gridCol>
              </a:tblGrid>
              <a:tr h="601683"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200">
                          <a:effectLst/>
                        </a:rPr>
                        <a:t>Наименование исследования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200">
                          <a:effectLst/>
                        </a:rPr>
                        <a:t>2018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200">
                          <a:effectLst/>
                        </a:rPr>
                        <a:t>2019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200">
                          <a:effectLst/>
                        </a:rPr>
                        <a:t>2020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200">
                          <a:effectLst/>
                        </a:rPr>
                        <a:t>2021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200">
                          <a:effectLst/>
                        </a:rPr>
                        <a:t>2022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727486"/>
                  </a:ext>
                </a:extLst>
              </a:tr>
              <a:tr h="300842">
                <a:tc>
                  <a:txBody>
                    <a:bodyPr/>
                    <a:lstStyle/>
                    <a:p>
                      <a:pPr>
                        <a:spcAft>
                          <a:spcPts val="1370"/>
                        </a:spcAft>
                      </a:pPr>
                      <a:r>
                        <a:rPr lang="ru-RU" sz="1200">
                          <a:effectLst/>
                        </a:rPr>
                        <a:t>МР на сифилис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 dirty="0">
                          <a:effectLst/>
                        </a:rPr>
                        <a:t>22 768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17 113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18 332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18 317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17 409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824901"/>
                  </a:ext>
                </a:extLst>
              </a:tr>
              <a:tr h="300842">
                <a:tc>
                  <a:txBody>
                    <a:bodyPr/>
                    <a:lstStyle/>
                    <a:p>
                      <a:pPr>
                        <a:spcAft>
                          <a:spcPts val="1370"/>
                        </a:spcAft>
                      </a:pPr>
                      <a:r>
                        <a:rPr lang="ru-RU" sz="1200">
                          <a:effectLst/>
                        </a:rPr>
                        <a:t>РИФ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 dirty="0">
                          <a:effectLst/>
                        </a:rPr>
                        <a:t>8 769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5 855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5 790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 5 821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5 692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078699"/>
                  </a:ext>
                </a:extLst>
              </a:tr>
              <a:tr h="300842">
                <a:tc>
                  <a:txBody>
                    <a:bodyPr/>
                    <a:lstStyle/>
                    <a:p>
                      <a:pPr>
                        <a:spcAft>
                          <a:spcPts val="1370"/>
                        </a:spcAft>
                      </a:pPr>
                      <a:r>
                        <a:rPr lang="ru-RU" sz="1200">
                          <a:effectLst/>
                        </a:rPr>
                        <a:t>ИФА на сифилис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 dirty="0">
                          <a:effectLst/>
                        </a:rPr>
                        <a:t>25 935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20 828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13 933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13 920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15 234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806746"/>
                  </a:ext>
                </a:extLst>
              </a:tr>
              <a:tr h="300842">
                <a:tc>
                  <a:txBody>
                    <a:bodyPr/>
                    <a:lstStyle/>
                    <a:p>
                      <a:pPr>
                        <a:spcAft>
                          <a:spcPts val="1370"/>
                        </a:spcAft>
                      </a:pPr>
                      <a:r>
                        <a:rPr lang="ru-RU" sz="1200">
                          <a:effectLst/>
                        </a:rPr>
                        <a:t>ИФА на хламидии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 dirty="0">
                          <a:effectLst/>
                        </a:rPr>
                        <a:t>863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494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419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382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284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870988"/>
                  </a:ext>
                </a:extLst>
              </a:tr>
              <a:tr h="300842">
                <a:tc>
                  <a:txBody>
                    <a:bodyPr/>
                    <a:lstStyle/>
                    <a:p>
                      <a:pPr>
                        <a:spcAft>
                          <a:spcPts val="1370"/>
                        </a:spcAft>
                      </a:pPr>
                      <a:r>
                        <a:rPr lang="ru-RU" sz="1200">
                          <a:effectLst/>
                        </a:rPr>
                        <a:t>ПИФ на хламидии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 dirty="0">
                          <a:effectLst/>
                        </a:rPr>
                        <a:t>378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184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211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186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165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466981"/>
                  </a:ext>
                </a:extLst>
              </a:tr>
              <a:tr h="300842">
                <a:tc>
                  <a:txBody>
                    <a:bodyPr/>
                    <a:lstStyle/>
                    <a:p>
                      <a:pPr>
                        <a:spcAft>
                          <a:spcPts val="1370"/>
                        </a:spcAft>
                      </a:pPr>
                      <a:r>
                        <a:rPr lang="ru-RU" sz="1200">
                          <a:effectLst/>
                        </a:rPr>
                        <a:t>ИФА на уреаплазмоз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 dirty="0">
                          <a:effectLst/>
                        </a:rPr>
                        <a:t>411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376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251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188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202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017386"/>
                  </a:ext>
                </a:extLst>
              </a:tr>
              <a:tr h="300842">
                <a:tc>
                  <a:txBody>
                    <a:bodyPr/>
                    <a:lstStyle/>
                    <a:p>
                      <a:pPr>
                        <a:spcAft>
                          <a:spcPts val="1370"/>
                        </a:spcAft>
                      </a:pPr>
                      <a:r>
                        <a:rPr lang="ru-RU" sz="1200">
                          <a:effectLst/>
                        </a:rPr>
                        <a:t>ИФА на микоплазмоз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 dirty="0">
                          <a:effectLst/>
                        </a:rPr>
                        <a:t>601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291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276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229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193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330946"/>
                  </a:ext>
                </a:extLst>
              </a:tr>
              <a:tr h="300842">
                <a:tc>
                  <a:txBody>
                    <a:bodyPr/>
                    <a:lstStyle/>
                    <a:p>
                      <a:pPr>
                        <a:spcAft>
                          <a:spcPts val="1370"/>
                        </a:spcAft>
                      </a:pPr>
                      <a:r>
                        <a:rPr lang="ru-RU" sz="1200">
                          <a:effectLst/>
                        </a:rPr>
                        <a:t>ИФА на </a:t>
                      </a:r>
                      <a:r>
                        <a:rPr lang="en-US" sz="1200">
                          <a:effectLst/>
                        </a:rPr>
                        <a:t>HBsAg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 dirty="0">
                          <a:effectLst/>
                        </a:rPr>
                        <a:t>735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529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522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340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322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940620"/>
                  </a:ext>
                </a:extLst>
              </a:tr>
              <a:tr h="300842">
                <a:tc>
                  <a:txBody>
                    <a:bodyPr/>
                    <a:lstStyle/>
                    <a:p>
                      <a:pPr>
                        <a:spcAft>
                          <a:spcPts val="1370"/>
                        </a:spcAft>
                      </a:pPr>
                      <a:r>
                        <a:rPr lang="ru-RU" sz="1200">
                          <a:effectLst/>
                        </a:rPr>
                        <a:t>ИФА на </a:t>
                      </a:r>
                      <a:r>
                        <a:rPr lang="en-US" sz="1200">
                          <a:effectLst/>
                        </a:rPr>
                        <a:t>HCV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 dirty="0">
                          <a:effectLst/>
                        </a:rPr>
                        <a:t>811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564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508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325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320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490958"/>
                  </a:ext>
                </a:extLst>
              </a:tr>
              <a:tr h="300842">
                <a:tc>
                  <a:txBody>
                    <a:bodyPr/>
                    <a:lstStyle/>
                    <a:p>
                      <a:pPr>
                        <a:spcAft>
                          <a:spcPts val="1370"/>
                        </a:spcAft>
                      </a:pPr>
                      <a:r>
                        <a:rPr lang="ru-RU" sz="1200">
                          <a:effectLst/>
                        </a:rPr>
                        <a:t>ИФА на токсоплазмоз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 dirty="0">
                          <a:effectLst/>
                        </a:rPr>
                        <a:t>39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44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14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31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10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073626"/>
                  </a:ext>
                </a:extLst>
              </a:tr>
              <a:tr h="300842">
                <a:tc>
                  <a:txBody>
                    <a:bodyPr/>
                    <a:lstStyle/>
                    <a:p>
                      <a:pPr>
                        <a:spcAft>
                          <a:spcPts val="1370"/>
                        </a:spcAft>
                      </a:pPr>
                      <a:r>
                        <a:rPr lang="ru-RU" sz="1200">
                          <a:effectLst/>
                        </a:rPr>
                        <a:t>ИФА на ВПГ-2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 dirty="0">
                          <a:effectLst/>
                        </a:rPr>
                        <a:t>105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 dirty="0">
                          <a:effectLst/>
                        </a:rPr>
                        <a:t>61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30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17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6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972102"/>
                  </a:ext>
                </a:extLst>
              </a:tr>
              <a:tr h="300842">
                <a:tc>
                  <a:txBody>
                    <a:bodyPr/>
                    <a:lstStyle/>
                    <a:p>
                      <a:pPr>
                        <a:spcAft>
                          <a:spcPts val="1370"/>
                        </a:spcAft>
                      </a:pPr>
                      <a:r>
                        <a:rPr lang="ru-RU" sz="1200" dirty="0">
                          <a:effectLst/>
                        </a:rPr>
                        <a:t>ИТОГО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61 460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46 441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 dirty="0">
                          <a:effectLst/>
                        </a:rPr>
                        <a:t>40 941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 dirty="0">
                          <a:effectLst/>
                        </a:rPr>
                        <a:t>40 419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 dirty="0">
                          <a:effectLst/>
                        </a:rPr>
                        <a:t>39 849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453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230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0118" y="365126"/>
            <a:ext cx="6983681" cy="5374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ДИНАМИКА</a:t>
            </a:r>
            <a:endParaRPr lang="ru-RU" sz="24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503797"/>
              </p:ext>
            </p:extLst>
          </p:nvPr>
        </p:nvGraphicFramePr>
        <p:xfrm>
          <a:off x="3693225" y="1425040"/>
          <a:ext cx="7660573" cy="45535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3531">
                  <a:extLst>
                    <a:ext uri="{9D8B030D-6E8A-4147-A177-3AD203B41FA5}">
                      <a16:colId xmlns:a16="http://schemas.microsoft.com/office/drawing/2014/main" val="139218353"/>
                    </a:ext>
                  </a:extLst>
                </a:gridCol>
                <a:gridCol w="1406255">
                  <a:extLst>
                    <a:ext uri="{9D8B030D-6E8A-4147-A177-3AD203B41FA5}">
                      <a16:colId xmlns:a16="http://schemas.microsoft.com/office/drawing/2014/main" val="3809637063"/>
                    </a:ext>
                  </a:extLst>
                </a:gridCol>
                <a:gridCol w="1521297">
                  <a:extLst>
                    <a:ext uri="{9D8B030D-6E8A-4147-A177-3AD203B41FA5}">
                      <a16:colId xmlns:a16="http://schemas.microsoft.com/office/drawing/2014/main" val="4114111451"/>
                    </a:ext>
                  </a:extLst>
                </a:gridCol>
                <a:gridCol w="1447465">
                  <a:extLst>
                    <a:ext uri="{9D8B030D-6E8A-4147-A177-3AD203B41FA5}">
                      <a16:colId xmlns:a16="http://schemas.microsoft.com/office/drawing/2014/main" val="4215852221"/>
                    </a:ext>
                  </a:extLst>
                </a:gridCol>
                <a:gridCol w="1262025">
                  <a:extLst>
                    <a:ext uri="{9D8B030D-6E8A-4147-A177-3AD203B41FA5}">
                      <a16:colId xmlns:a16="http://schemas.microsoft.com/office/drawing/2014/main" val="623483067"/>
                    </a:ext>
                  </a:extLst>
                </a:gridCol>
              </a:tblGrid>
              <a:tr h="535710"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200">
                          <a:effectLst/>
                        </a:rPr>
                        <a:t>Наименование исследования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 dirty="0">
                          <a:effectLst/>
                        </a:rPr>
                        <a:t>2019-2020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>
                          <a:effectLst/>
                        </a:rPr>
                        <a:t>2020-2021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>
                          <a:effectLst/>
                        </a:rPr>
                        <a:t>2021-2022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2018-2022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662952"/>
                  </a:ext>
                </a:extLst>
              </a:tr>
              <a:tr h="267854">
                <a:tc>
                  <a:txBody>
                    <a:bodyPr/>
                    <a:lstStyle/>
                    <a:p>
                      <a:pPr>
                        <a:spcAft>
                          <a:spcPts val="1370"/>
                        </a:spcAft>
                      </a:pPr>
                      <a:r>
                        <a:rPr lang="ru-RU" sz="1200">
                          <a:effectLst/>
                        </a:rPr>
                        <a:t>МР на сифилис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 dirty="0">
                          <a:effectLst/>
                        </a:rPr>
                        <a:t>+7,1%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>
                          <a:effectLst/>
                        </a:rPr>
                        <a:t>+0,5%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>
                          <a:effectLst/>
                        </a:rPr>
                        <a:t>-4,6%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>
                          <a:effectLst/>
                        </a:rPr>
                        <a:t>-23,5%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417607"/>
                  </a:ext>
                </a:extLst>
              </a:tr>
              <a:tr h="267854">
                <a:tc>
                  <a:txBody>
                    <a:bodyPr/>
                    <a:lstStyle/>
                    <a:p>
                      <a:pPr>
                        <a:spcAft>
                          <a:spcPts val="1370"/>
                        </a:spcAft>
                      </a:pPr>
                      <a:r>
                        <a:rPr lang="ru-RU" sz="1200">
                          <a:effectLst/>
                        </a:rPr>
                        <a:t>РИФ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 dirty="0">
                          <a:effectLst/>
                        </a:rPr>
                        <a:t>-1,1%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>
                          <a:effectLst/>
                        </a:rPr>
                        <a:t>+0,5%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>
                          <a:effectLst/>
                        </a:rPr>
                        <a:t>-2,3%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>
                          <a:effectLst/>
                        </a:rPr>
                        <a:t>-35,1%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462963"/>
                  </a:ext>
                </a:extLst>
              </a:tr>
              <a:tr h="267854">
                <a:tc>
                  <a:txBody>
                    <a:bodyPr/>
                    <a:lstStyle/>
                    <a:p>
                      <a:pPr>
                        <a:spcAft>
                          <a:spcPts val="1370"/>
                        </a:spcAft>
                      </a:pPr>
                      <a:r>
                        <a:rPr lang="ru-RU" sz="1200">
                          <a:effectLst/>
                        </a:rPr>
                        <a:t>ИФА на сифилис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 dirty="0">
                          <a:effectLst/>
                        </a:rPr>
                        <a:t>-33,1%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>
                          <a:effectLst/>
                        </a:rPr>
                        <a:t>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>
                          <a:effectLst/>
                        </a:rPr>
                        <a:t>+9,4%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>
                          <a:effectLst/>
                        </a:rPr>
                        <a:t>-41,3%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202994"/>
                  </a:ext>
                </a:extLst>
              </a:tr>
              <a:tr h="267854">
                <a:tc>
                  <a:txBody>
                    <a:bodyPr/>
                    <a:lstStyle/>
                    <a:p>
                      <a:pPr>
                        <a:spcAft>
                          <a:spcPts val="1370"/>
                        </a:spcAft>
                      </a:pPr>
                      <a:r>
                        <a:rPr lang="ru-RU" sz="1200">
                          <a:effectLst/>
                        </a:rPr>
                        <a:t>ИФА на хламидии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 dirty="0">
                          <a:effectLst/>
                        </a:rPr>
                        <a:t>-15,2%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>
                          <a:effectLst/>
                        </a:rPr>
                        <a:t>-8,9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>
                          <a:effectLst/>
                        </a:rPr>
                        <a:t>-15,7%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>
                          <a:effectLst/>
                        </a:rPr>
                        <a:t>-67,1%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919432"/>
                  </a:ext>
                </a:extLst>
              </a:tr>
              <a:tr h="267854">
                <a:tc>
                  <a:txBody>
                    <a:bodyPr/>
                    <a:lstStyle/>
                    <a:p>
                      <a:pPr>
                        <a:spcAft>
                          <a:spcPts val="1370"/>
                        </a:spcAft>
                      </a:pPr>
                      <a:r>
                        <a:rPr lang="ru-RU" sz="1200">
                          <a:effectLst/>
                        </a:rPr>
                        <a:t>ПИФ на хламидии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 dirty="0">
                          <a:effectLst/>
                        </a:rPr>
                        <a:t>+14,6%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>
                          <a:effectLst/>
                        </a:rPr>
                        <a:t>-11,6%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>
                          <a:effectLst/>
                        </a:rPr>
                        <a:t>-11,2%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>
                          <a:effectLst/>
                        </a:rPr>
                        <a:t>-56,3%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872489"/>
                  </a:ext>
                </a:extLst>
              </a:tr>
              <a:tr h="535710">
                <a:tc>
                  <a:txBody>
                    <a:bodyPr/>
                    <a:lstStyle/>
                    <a:p>
                      <a:pPr>
                        <a:spcAft>
                          <a:spcPts val="1370"/>
                        </a:spcAft>
                      </a:pPr>
                      <a:r>
                        <a:rPr lang="ru-RU" sz="1200">
                          <a:effectLst/>
                        </a:rPr>
                        <a:t>ИФА на уреаплазмоз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 dirty="0">
                          <a:effectLst/>
                        </a:rPr>
                        <a:t>-33,2%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>
                          <a:effectLst/>
                        </a:rPr>
                        <a:t>-25,1%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>
                          <a:effectLst/>
                        </a:rPr>
                        <a:t>+7,4%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>
                          <a:effectLst/>
                        </a:rPr>
                        <a:t>-50,9%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17313"/>
                  </a:ext>
                </a:extLst>
              </a:tr>
              <a:tr h="535710">
                <a:tc>
                  <a:txBody>
                    <a:bodyPr/>
                    <a:lstStyle/>
                    <a:p>
                      <a:pPr>
                        <a:spcAft>
                          <a:spcPts val="1370"/>
                        </a:spcAft>
                      </a:pPr>
                      <a:r>
                        <a:rPr lang="ru-RU" sz="1200">
                          <a:effectLst/>
                        </a:rPr>
                        <a:t>ИФА на микоплазмоз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 dirty="0">
                          <a:effectLst/>
                        </a:rPr>
                        <a:t>-5,1%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>
                          <a:effectLst/>
                        </a:rPr>
                        <a:t>-17,1%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>
                          <a:effectLst/>
                        </a:rPr>
                        <a:t>-15,7%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>
                          <a:effectLst/>
                        </a:rPr>
                        <a:t>-67,9%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12324"/>
                  </a:ext>
                </a:extLst>
              </a:tr>
              <a:tr h="267854">
                <a:tc>
                  <a:txBody>
                    <a:bodyPr/>
                    <a:lstStyle/>
                    <a:p>
                      <a:pPr>
                        <a:spcAft>
                          <a:spcPts val="1370"/>
                        </a:spcAft>
                      </a:pPr>
                      <a:r>
                        <a:rPr lang="ru-RU" sz="1200">
                          <a:effectLst/>
                        </a:rPr>
                        <a:t>ИФА на </a:t>
                      </a:r>
                      <a:r>
                        <a:rPr lang="en-US" sz="1200">
                          <a:effectLst/>
                        </a:rPr>
                        <a:t>HBsAg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 dirty="0">
                          <a:effectLst/>
                        </a:rPr>
                        <a:t>-8,1%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>
                          <a:effectLst/>
                        </a:rPr>
                        <a:t>-34,8%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>
                          <a:effectLst/>
                        </a:rPr>
                        <a:t>-5,3%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>
                          <a:effectLst/>
                        </a:rPr>
                        <a:t>-56,2%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498485"/>
                  </a:ext>
                </a:extLst>
              </a:tr>
              <a:tr h="267854">
                <a:tc>
                  <a:txBody>
                    <a:bodyPr/>
                    <a:lstStyle/>
                    <a:p>
                      <a:pPr>
                        <a:spcAft>
                          <a:spcPts val="1370"/>
                        </a:spcAft>
                      </a:pPr>
                      <a:r>
                        <a:rPr lang="ru-RU" sz="1200">
                          <a:effectLst/>
                        </a:rPr>
                        <a:t>ИФА на </a:t>
                      </a:r>
                      <a:r>
                        <a:rPr lang="en-US" sz="1200">
                          <a:effectLst/>
                        </a:rPr>
                        <a:t>HCV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 dirty="0">
                          <a:effectLst/>
                        </a:rPr>
                        <a:t>-8,4%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>
                          <a:effectLst/>
                        </a:rPr>
                        <a:t>-36,1%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>
                          <a:effectLst/>
                        </a:rPr>
                        <a:t>-1,5%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>
                          <a:effectLst/>
                        </a:rPr>
                        <a:t>-60,5%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2272221"/>
                  </a:ext>
                </a:extLst>
              </a:tr>
              <a:tr h="535710">
                <a:tc>
                  <a:txBody>
                    <a:bodyPr/>
                    <a:lstStyle/>
                    <a:p>
                      <a:pPr>
                        <a:spcAft>
                          <a:spcPts val="1370"/>
                        </a:spcAft>
                      </a:pPr>
                      <a:r>
                        <a:rPr lang="ru-RU" sz="1200">
                          <a:effectLst/>
                        </a:rPr>
                        <a:t>ИФА на токсоплазмоз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 dirty="0">
                          <a:effectLst/>
                        </a:rPr>
                        <a:t>-66,0%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 dirty="0">
                          <a:effectLst/>
                        </a:rPr>
                        <a:t>+121,4%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>
                          <a:effectLst/>
                        </a:rPr>
                        <a:t>-67,4%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>
                          <a:effectLst/>
                        </a:rPr>
                        <a:t>-74,4%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636443"/>
                  </a:ext>
                </a:extLst>
              </a:tr>
              <a:tr h="267854">
                <a:tc>
                  <a:txBody>
                    <a:bodyPr/>
                    <a:lstStyle/>
                    <a:p>
                      <a:pPr>
                        <a:spcAft>
                          <a:spcPts val="1370"/>
                        </a:spcAft>
                      </a:pPr>
                      <a:r>
                        <a:rPr lang="ru-RU" sz="1200">
                          <a:effectLst/>
                        </a:rPr>
                        <a:t>ИФА на ВПГ-2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>
                          <a:effectLst/>
                        </a:rPr>
                        <a:t>-41,9%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 dirty="0">
                          <a:effectLst/>
                        </a:rPr>
                        <a:t>-43,4%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>
                          <a:effectLst/>
                        </a:rPr>
                        <a:t>-74,6%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>
                          <a:effectLst/>
                        </a:rPr>
                        <a:t>-94,3%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642683"/>
                  </a:ext>
                </a:extLst>
              </a:tr>
              <a:tr h="267854">
                <a:tc>
                  <a:txBody>
                    <a:bodyPr/>
                    <a:lstStyle/>
                    <a:p>
                      <a:pPr>
                        <a:spcAft>
                          <a:spcPts val="1370"/>
                        </a:spcAft>
                      </a:pPr>
                      <a:r>
                        <a:rPr lang="ru-RU" sz="1200" dirty="0">
                          <a:effectLst/>
                        </a:rPr>
                        <a:t>ИТОГО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>
                          <a:effectLst/>
                        </a:rPr>
                        <a:t>-11,8%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 dirty="0">
                          <a:effectLst/>
                        </a:rPr>
                        <a:t>-1,3%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 dirty="0">
                          <a:effectLst/>
                        </a:rPr>
                        <a:t>-1,4%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 dirty="0">
                          <a:effectLst/>
                        </a:rPr>
                        <a:t>-35,2%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434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160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0452" y="596511"/>
            <a:ext cx="7403690" cy="5775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Число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средних медицинских работников осталось неизменным и составило 68 человек (на уровне 2021-2020 годов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из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них:</a:t>
            </a: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1 главная медицинская сестра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5 старших медицинских сестер, </a:t>
            </a: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10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медицинских регистраторов, </a:t>
            </a: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10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медицинских лабораторных техников (фельдшеров-лаборантов) клинико-диагностической лаборатории, </a:t>
            </a: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19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медицинских сестер кабинета врача-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дерматовенеролога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14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медицинских сестер палатных (постовых), </a:t>
            </a: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7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медицинских сестер процедурных, </a:t>
            </a: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медицинский статистик, </a:t>
            </a: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фармацевт. </a:t>
            </a: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Укомплектованность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кадрами 100%, по физическим лицам 70,4%, что в сравнении с 2021-2020 годами осталось неизменным. Сертификаты либо аккредитацию имеют все работники для которых это является обязательным. 51 человек (в 2021 - 46 человек) имеют квалификационные категории, что составляет 88%  от среднего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персонала,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в 2021 году было 76%.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35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590437062"/>
              </p:ext>
            </p:extLst>
          </p:nvPr>
        </p:nvGraphicFramePr>
        <p:xfrm>
          <a:off x="3716977" y="771897"/>
          <a:ext cx="8015843" cy="5510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739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886" y="365126"/>
            <a:ext cx="6389914" cy="64427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Бактериологический отдел</a:t>
            </a:r>
            <a:endParaRPr lang="ru-RU" sz="24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163009"/>
              </p:ext>
            </p:extLst>
          </p:nvPr>
        </p:nvGraphicFramePr>
        <p:xfrm>
          <a:off x="4096986" y="1638794"/>
          <a:ext cx="7802090" cy="50113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0423">
                  <a:extLst>
                    <a:ext uri="{9D8B030D-6E8A-4147-A177-3AD203B41FA5}">
                      <a16:colId xmlns:a16="http://schemas.microsoft.com/office/drawing/2014/main" val="665809633"/>
                    </a:ext>
                  </a:extLst>
                </a:gridCol>
                <a:gridCol w="631201">
                  <a:extLst>
                    <a:ext uri="{9D8B030D-6E8A-4147-A177-3AD203B41FA5}">
                      <a16:colId xmlns:a16="http://schemas.microsoft.com/office/drawing/2014/main" val="2071236823"/>
                    </a:ext>
                  </a:extLst>
                </a:gridCol>
                <a:gridCol w="709796">
                  <a:extLst>
                    <a:ext uri="{9D8B030D-6E8A-4147-A177-3AD203B41FA5}">
                      <a16:colId xmlns:a16="http://schemas.microsoft.com/office/drawing/2014/main" val="2630574414"/>
                    </a:ext>
                  </a:extLst>
                </a:gridCol>
                <a:gridCol w="779480">
                  <a:extLst>
                    <a:ext uri="{9D8B030D-6E8A-4147-A177-3AD203B41FA5}">
                      <a16:colId xmlns:a16="http://schemas.microsoft.com/office/drawing/2014/main" val="3939619406"/>
                    </a:ext>
                  </a:extLst>
                </a:gridCol>
                <a:gridCol w="779480">
                  <a:extLst>
                    <a:ext uri="{9D8B030D-6E8A-4147-A177-3AD203B41FA5}">
                      <a16:colId xmlns:a16="http://schemas.microsoft.com/office/drawing/2014/main" val="1489815287"/>
                    </a:ext>
                  </a:extLst>
                </a:gridCol>
                <a:gridCol w="640113">
                  <a:extLst>
                    <a:ext uri="{9D8B030D-6E8A-4147-A177-3AD203B41FA5}">
                      <a16:colId xmlns:a16="http://schemas.microsoft.com/office/drawing/2014/main" val="3872960151"/>
                    </a:ext>
                  </a:extLst>
                </a:gridCol>
                <a:gridCol w="640113">
                  <a:extLst>
                    <a:ext uri="{9D8B030D-6E8A-4147-A177-3AD203B41FA5}">
                      <a16:colId xmlns:a16="http://schemas.microsoft.com/office/drawing/2014/main" val="3525567445"/>
                    </a:ext>
                  </a:extLst>
                </a:gridCol>
                <a:gridCol w="1115742">
                  <a:extLst>
                    <a:ext uri="{9D8B030D-6E8A-4147-A177-3AD203B41FA5}">
                      <a16:colId xmlns:a16="http://schemas.microsoft.com/office/drawing/2014/main" val="1103580266"/>
                    </a:ext>
                  </a:extLst>
                </a:gridCol>
                <a:gridCol w="1115742">
                  <a:extLst>
                    <a:ext uri="{9D8B030D-6E8A-4147-A177-3AD203B41FA5}">
                      <a16:colId xmlns:a16="http://schemas.microsoft.com/office/drawing/2014/main" val="253067802"/>
                    </a:ext>
                  </a:extLst>
                </a:gridCol>
              </a:tblGrid>
              <a:tr h="835232">
                <a:tc>
                  <a:txBody>
                    <a:bodyPr/>
                    <a:lstStyle/>
                    <a:p>
                      <a:pPr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200">
                          <a:effectLst/>
                        </a:rPr>
                        <a:t>Наименование исследования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 dirty="0">
                          <a:effectLst/>
                        </a:rPr>
                        <a:t>2017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2018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2019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2020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2021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2022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 dirty="0">
                          <a:effectLst/>
                        </a:rPr>
                        <a:t>Динам. 2022-2021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Динам. 2022-2017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270479"/>
                  </a:ext>
                </a:extLst>
              </a:tr>
              <a:tr h="835232">
                <a:tc>
                  <a:txBody>
                    <a:bodyPr/>
                    <a:lstStyle/>
                    <a:p>
                      <a:pPr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200">
                          <a:effectLst/>
                        </a:rPr>
                        <a:t>Бак. посев на гонококк (КВД)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 dirty="0">
                          <a:effectLst/>
                        </a:rPr>
                        <a:t>1025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542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353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368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176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193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+9,6%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-81,2%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968085"/>
                  </a:ext>
                </a:extLst>
              </a:tr>
              <a:tr h="556821">
                <a:tc>
                  <a:txBody>
                    <a:bodyPr/>
                    <a:lstStyle/>
                    <a:p>
                      <a:pPr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200">
                          <a:effectLst/>
                        </a:rPr>
                        <a:t>Бак. посев на гонококк (ЖК)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178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 dirty="0">
                          <a:effectLst/>
                        </a:rPr>
                        <a:t>66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25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14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4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3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-25,0%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-98,3%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839770"/>
                  </a:ext>
                </a:extLst>
              </a:tr>
              <a:tr h="835232">
                <a:tc>
                  <a:txBody>
                    <a:bodyPr/>
                    <a:lstStyle/>
                    <a:p>
                      <a:pPr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200">
                          <a:effectLst/>
                        </a:rPr>
                        <a:t>Бак. посев на гонококк 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1203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 dirty="0">
                          <a:effectLst/>
                        </a:rPr>
                        <a:t>608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378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382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180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196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+8,8%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-83,7%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880005"/>
                  </a:ext>
                </a:extLst>
              </a:tr>
              <a:tr h="556821">
                <a:tc>
                  <a:txBody>
                    <a:bodyPr/>
                    <a:lstStyle/>
                    <a:p>
                      <a:pPr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200">
                          <a:effectLst/>
                        </a:rPr>
                        <a:t>Бак. посев на уреаплазму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3060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 dirty="0">
                          <a:effectLst/>
                        </a:rPr>
                        <a:t>1616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533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581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553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302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-45,3%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-90,1%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101013"/>
                  </a:ext>
                </a:extLst>
              </a:tr>
              <a:tr h="556821">
                <a:tc>
                  <a:txBody>
                    <a:bodyPr/>
                    <a:lstStyle/>
                    <a:p>
                      <a:pPr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200">
                          <a:effectLst/>
                        </a:rPr>
                        <a:t>Бак. посев на пат. грибы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374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 dirty="0">
                          <a:effectLst/>
                        </a:rPr>
                        <a:t>535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 dirty="0">
                          <a:effectLst/>
                        </a:rPr>
                        <a:t>855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421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381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246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-9,6%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-34,2%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250077"/>
                  </a:ext>
                </a:extLst>
              </a:tr>
              <a:tr h="556821">
                <a:tc>
                  <a:txBody>
                    <a:bodyPr/>
                    <a:lstStyle/>
                    <a:p>
                      <a:pPr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200">
                          <a:effectLst/>
                        </a:rPr>
                        <a:t>Посев на чув. к а/б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435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643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 dirty="0">
                          <a:effectLst/>
                        </a:rPr>
                        <a:t>755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 dirty="0">
                          <a:effectLst/>
                        </a:rPr>
                        <a:t>660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 dirty="0">
                          <a:effectLst/>
                        </a:rPr>
                        <a:t>595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 dirty="0">
                          <a:effectLst/>
                        </a:rPr>
                        <a:t>568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 dirty="0">
                          <a:effectLst/>
                        </a:rPr>
                        <a:t>-9,8%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+23,4%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773132"/>
                  </a:ext>
                </a:extLst>
              </a:tr>
              <a:tr h="278409">
                <a:tc>
                  <a:txBody>
                    <a:bodyPr/>
                    <a:lstStyle/>
                    <a:p>
                      <a:pPr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200">
                          <a:effectLst/>
                        </a:rPr>
                        <a:t>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6275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4010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2899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2426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1889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1508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-20,2%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 dirty="0">
                          <a:effectLst/>
                        </a:rPr>
                        <a:t>-76,0%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7564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57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886" y="365126"/>
            <a:ext cx="6389914" cy="105991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Общеклинические анализы</a:t>
            </a:r>
            <a:endParaRPr lang="ru-RU" sz="2400" b="1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201471399"/>
              </p:ext>
            </p:extLst>
          </p:nvPr>
        </p:nvGraphicFramePr>
        <p:xfrm>
          <a:off x="3654433" y="1882795"/>
          <a:ext cx="7699367" cy="4411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072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01984" y="1163782"/>
            <a:ext cx="7493330" cy="4611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Bef>
                <a:spcPts val="1370"/>
              </a:spcBef>
              <a:spcAft>
                <a:spcPts val="137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2022 году лаборатория участвовала во внешней оценке качества, осуществляемое путем межлабораторных сличительных испытаний, согласно Правилам проведения лабораторных исследований, утвержденных Приказом МЗ РФ № 464н.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года  выполнены контрольные работы в 3-х этапах по следующим разделам: серодиагностика сифилиса, хламидиоза,  гепатитов,  контроля качества определения гемоглобина, глюкозы, мочи, микрофотографий гонококка, хламидий, трихомонад и патогенных грибов.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По итогам работы лаборатории за 2022 год получено   свидетельство об успешном участии  в программе межлабораторных сличительных испытаний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ФСВОК-2022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Договор на участие в испытаниях Федеральной службы внешней оценки качества на 2023 год заключен.</a:t>
            </a:r>
          </a:p>
        </p:txBody>
      </p:sp>
    </p:spTree>
    <p:extLst>
      <p:ext uri="{BB962C8B-B14F-4D97-AF65-F5344CB8AC3E}">
        <p14:creationId xmlns:p14="http://schemas.microsoft.com/office/powerpoint/2010/main" val="230061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52603" y="332510"/>
            <a:ext cx="771896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2022 году сотрудники лаборатории приняли участие в конкурсе «100 лучших товаров» года. Было представлено специфическое исследование реакция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иммунофлюоресценции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(РИФ) для серо- и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ликвородиагностики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сифилиса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Это золотой стандарт диагностики. По итогам регионального этапа организация заняла 1 место и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получила диплом победителя и право использовать этот знак на протяжении 2х лет. Так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 заведующий клинико-диагностической лаборатории награжден Почетным знаком  «Отличник качества».</a:t>
            </a:r>
            <a:endParaRPr lang="ru-RU" sz="2000" dirty="0"/>
          </a:p>
        </p:txBody>
      </p:sp>
      <p:grpSp>
        <p:nvGrpSpPr>
          <p:cNvPr id="4" name="Group 437"/>
          <p:cNvGrpSpPr/>
          <p:nvPr/>
        </p:nvGrpSpPr>
        <p:grpSpPr>
          <a:xfrm>
            <a:off x="4215741" y="3408218"/>
            <a:ext cx="2280061" cy="1959430"/>
            <a:chOff x="0" y="0"/>
            <a:chExt cx="1486800" cy="1612596"/>
          </a:xfrm>
        </p:grpSpPr>
        <p:sp>
          <p:nvSpPr>
            <p:cNvPr id="5" name="Shape 6"/>
            <p:cNvSpPr/>
            <p:nvPr/>
          </p:nvSpPr>
          <p:spPr>
            <a:xfrm>
              <a:off x="85053" y="1293"/>
              <a:ext cx="64889" cy="103769"/>
            </a:xfrm>
            <a:custGeom>
              <a:avLst/>
              <a:gdLst/>
              <a:ahLst/>
              <a:cxnLst/>
              <a:rect l="0" t="0" r="0" b="0"/>
              <a:pathLst>
                <a:path w="64889" h="103769">
                  <a:moveTo>
                    <a:pt x="29200" y="0"/>
                  </a:moveTo>
                  <a:lnTo>
                    <a:pt x="64889" y="0"/>
                  </a:lnTo>
                  <a:lnTo>
                    <a:pt x="64889" y="10021"/>
                  </a:lnTo>
                  <a:lnTo>
                    <a:pt x="47945" y="10021"/>
                  </a:lnTo>
                  <a:lnTo>
                    <a:pt x="47945" y="14309"/>
                  </a:lnTo>
                  <a:cubicBezTo>
                    <a:pt x="47945" y="21361"/>
                    <a:pt x="46833" y="31028"/>
                    <a:pt x="44619" y="43314"/>
                  </a:cubicBezTo>
                  <a:cubicBezTo>
                    <a:pt x="42398" y="55598"/>
                    <a:pt x="37861" y="65836"/>
                    <a:pt x="31003" y="74026"/>
                  </a:cubicBezTo>
                  <a:lnTo>
                    <a:pt x="64889" y="74026"/>
                  </a:lnTo>
                  <a:lnTo>
                    <a:pt x="64889" y="84048"/>
                  </a:lnTo>
                  <a:lnTo>
                    <a:pt x="17306" y="84048"/>
                  </a:lnTo>
                  <a:lnTo>
                    <a:pt x="17306" y="103769"/>
                  </a:lnTo>
                  <a:lnTo>
                    <a:pt x="0" y="103769"/>
                  </a:lnTo>
                  <a:lnTo>
                    <a:pt x="0" y="74026"/>
                  </a:lnTo>
                  <a:lnTo>
                    <a:pt x="11175" y="74026"/>
                  </a:lnTo>
                  <a:cubicBezTo>
                    <a:pt x="23188" y="63878"/>
                    <a:pt x="29200" y="43289"/>
                    <a:pt x="29200" y="12258"/>
                  </a:cubicBezTo>
                  <a:lnTo>
                    <a:pt x="2920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4C5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" name="Shape 7"/>
            <p:cNvSpPr/>
            <p:nvPr/>
          </p:nvSpPr>
          <p:spPr>
            <a:xfrm>
              <a:off x="149942" y="1293"/>
              <a:ext cx="66328" cy="103769"/>
            </a:xfrm>
            <a:custGeom>
              <a:avLst/>
              <a:gdLst/>
              <a:ahLst/>
              <a:cxnLst/>
              <a:rect l="0" t="0" r="0" b="0"/>
              <a:pathLst>
                <a:path w="66328" h="103769">
                  <a:moveTo>
                    <a:pt x="0" y="0"/>
                  </a:moveTo>
                  <a:lnTo>
                    <a:pt x="53351" y="0"/>
                  </a:lnTo>
                  <a:lnTo>
                    <a:pt x="53351" y="74026"/>
                  </a:lnTo>
                  <a:lnTo>
                    <a:pt x="66328" y="74026"/>
                  </a:lnTo>
                  <a:lnTo>
                    <a:pt x="66328" y="103769"/>
                  </a:lnTo>
                  <a:lnTo>
                    <a:pt x="49023" y="103769"/>
                  </a:lnTo>
                  <a:lnTo>
                    <a:pt x="49023" y="84048"/>
                  </a:lnTo>
                  <a:lnTo>
                    <a:pt x="0" y="84048"/>
                  </a:lnTo>
                  <a:lnTo>
                    <a:pt x="0" y="74026"/>
                  </a:lnTo>
                  <a:lnTo>
                    <a:pt x="33886" y="74026"/>
                  </a:lnTo>
                  <a:lnTo>
                    <a:pt x="33886" y="10021"/>
                  </a:lnTo>
                  <a:lnTo>
                    <a:pt x="0" y="1002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4C5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" name="Shape 8"/>
            <p:cNvSpPr/>
            <p:nvPr/>
          </p:nvSpPr>
          <p:spPr>
            <a:xfrm>
              <a:off x="239426" y="1293"/>
              <a:ext cx="115354" cy="84048"/>
            </a:xfrm>
            <a:custGeom>
              <a:avLst/>
              <a:gdLst/>
              <a:ahLst/>
              <a:cxnLst/>
              <a:rect l="0" t="0" r="0" b="0"/>
              <a:pathLst>
                <a:path w="115354" h="84048">
                  <a:moveTo>
                    <a:pt x="0" y="0"/>
                  </a:moveTo>
                  <a:lnTo>
                    <a:pt x="18021" y="0"/>
                  </a:lnTo>
                  <a:lnTo>
                    <a:pt x="18021" y="66570"/>
                  </a:lnTo>
                  <a:lnTo>
                    <a:pt x="95396" y="0"/>
                  </a:lnTo>
                  <a:lnTo>
                    <a:pt x="115354" y="0"/>
                  </a:lnTo>
                  <a:lnTo>
                    <a:pt x="115354" y="84048"/>
                  </a:lnTo>
                  <a:lnTo>
                    <a:pt x="97329" y="84048"/>
                  </a:lnTo>
                  <a:lnTo>
                    <a:pt x="97329" y="17380"/>
                  </a:lnTo>
                  <a:lnTo>
                    <a:pt x="19836" y="84048"/>
                  </a:lnTo>
                  <a:lnTo>
                    <a:pt x="0" y="8404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4C5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" name="Shape 9"/>
            <p:cNvSpPr/>
            <p:nvPr/>
          </p:nvSpPr>
          <p:spPr>
            <a:xfrm>
              <a:off x="387187" y="1293"/>
              <a:ext cx="114991" cy="84048"/>
            </a:xfrm>
            <a:custGeom>
              <a:avLst/>
              <a:gdLst/>
              <a:ahLst/>
              <a:cxnLst/>
              <a:rect l="0" t="0" r="0" b="0"/>
              <a:pathLst>
                <a:path w="114991" h="84048">
                  <a:moveTo>
                    <a:pt x="0" y="0"/>
                  </a:moveTo>
                  <a:lnTo>
                    <a:pt x="114991" y="0"/>
                  </a:lnTo>
                  <a:lnTo>
                    <a:pt x="114991" y="84048"/>
                  </a:lnTo>
                  <a:lnTo>
                    <a:pt x="95529" y="84048"/>
                  </a:lnTo>
                  <a:lnTo>
                    <a:pt x="95529" y="10021"/>
                  </a:lnTo>
                  <a:lnTo>
                    <a:pt x="19462" y="10021"/>
                  </a:lnTo>
                  <a:lnTo>
                    <a:pt x="19462" y="84048"/>
                  </a:lnTo>
                  <a:lnTo>
                    <a:pt x="0" y="8404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4C5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" name="Shape 10"/>
            <p:cNvSpPr/>
            <p:nvPr/>
          </p:nvSpPr>
          <p:spPr>
            <a:xfrm>
              <a:off x="519685" y="1293"/>
              <a:ext cx="116439" cy="85341"/>
            </a:xfrm>
            <a:custGeom>
              <a:avLst/>
              <a:gdLst/>
              <a:ahLst/>
              <a:cxnLst/>
              <a:rect l="0" t="0" r="0" b="0"/>
              <a:pathLst>
                <a:path w="116439" h="85341">
                  <a:moveTo>
                    <a:pt x="24875" y="0"/>
                  </a:moveTo>
                  <a:lnTo>
                    <a:pt x="116439" y="0"/>
                  </a:lnTo>
                  <a:lnTo>
                    <a:pt x="116439" y="84048"/>
                  </a:lnTo>
                  <a:lnTo>
                    <a:pt x="96973" y="84048"/>
                  </a:lnTo>
                  <a:lnTo>
                    <a:pt x="96973" y="10021"/>
                  </a:lnTo>
                  <a:lnTo>
                    <a:pt x="44341" y="10021"/>
                  </a:lnTo>
                  <a:lnTo>
                    <a:pt x="44341" y="53167"/>
                  </a:lnTo>
                  <a:cubicBezTo>
                    <a:pt x="44341" y="61744"/>
                    <a:pt x="43624" y="68097"/>
                    <a:pt x="42196" y="72230"/>
                  </a:cubicBezTo>
                  <a:cubicBezTo>
                    <a:pt x="40767" y="76363"/>
                    <a:pt x="37706" y="79584"/>
                    <a:pt x="33008" y="81888"/>
                  </a:cubicBezTo>
                  <a:cubicBezTo>
                    <a:pt x="28311" y="84186"/>
                    <a:pt x="22536" y="85341"/>
                    <a:pt x="15678" y="85341"/>
                  </a:cubicBezTo>
                  <a:cubicBezTo>
                    <a:pt x="11181" y="85341"/>
                    <a:pt x="5958" y="84696"/>
                    <a:pt x="0" y="83401"/>
                  </a:cubicBezTo>
                  <a:lnTo>
                    <a:pt x="3308" y="74026"/>
                  </a:lnTo>
                  <a:cubicBezTo>
                    <a:pt x="6495" y="74891"/>
                    <a:pt x="9234" y="75323"/>
                    <a:pt x="11520" y="75323"/>
                  </a:cubicBezTo>
                  <a:cubicBezTo>
                    <a:pt x="15843" y="75319"/>
                    <a:pt x="19159" y="74408"/>
                    <a:pt x="21445" y="72575"/>
                  </a:cubicBezTo>
                  <a:cubicBezTo>
                    <a:pt x="23731" y="70739"/>
                    <a:pt x="24875" y="66253"/>
                    <a:pt x="24875" y="59114"/>
                  </a:cubicBezTo>
                  <a:lnTo>
                    <a:pt x="2487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4C5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" name="Shape 11"/>
            <p:cNvSpPr/>
            <p:nvPr/>
          </p:nvSpPr>
          <p:spPr>
            <a:xfrm>
              <a:off x="662944" y="13"/>
              <a:ext cx="70119" cy="86622"/>
            </a:xfrm>
            <a:custGeom>
              <a:avLst/>
              <a:gdLst/>
              <a:ahLst/>
              <a:cxnLst/>
              <a:rect l="0" t="0" r="0" b="0"/>
              <a:pathLst>
                <a:path w="70119" h="86622">
                  <a:moveTo>
                    <a:pt x="70119" y="0"/>
                  </a:moveTo>
                  <a:lnTo>
                    <a:pt x="70119" y="9419"/>
                  </a:lnTo>
                  <a:lnTo>
                    <a:pt x="34337" y="17961"/>
                  </a:lnTo>
                  <a:cubicBezTo>
                    <a:pt x="24905" y="23697"/>
                    <a:pt x="20192" y="32567"/>
                    <a:pt x="20192" y="44569"/>
                  </a:cubicBezTo>
                  <a:cubicBezTo>
                    <a:pt x="20192" y="54926"/>
                    <a:pt x="25030" y="62966"/>
                    <a:pt x="34708" y="68679"/>
                  </a:cubicBezTo>
                  <a:cubicBezTo>
                    <a:pt x="44380" y="74395"/>
                    <a:pt x="56142" y="77246"/>
                    <a:pt x="69995" y="77246"/>
                  </a:cubicBezTo>
                  <a:lnTo>
                    <a:pt x="70119" y="77216"/>
                  </a:lnTo>
                  <a:lnTo>
                    <a:pt x="70119" y="86621"/>
                  </a:lnTo>
                  <a:lnTo>
                    <a:pt x="70117" y="86622"/>
                  </a:lnTo>
                  <a:cubicBezTo>
                    <a:pt x="48489" y="86622"/>
                    <a:pt x="31097" y="82207"/>
                    <a:pt x="17927" y="73373"/>
                  </a:cubicBezTo>
                  <a:cubicBezTo>
                    <a:pt x="5973" y="65381"/>
                    <a:pt x="0" y="55730"/>
                    <a:pt x="4" y="44418"/>
                  </a:cubicBezTo>
                  <a:cubicBezTo>
                    <a:pt x="4" y="30141"/>
                    <a:pt x="6703" y="19172"/>
                    <a:pt x="20124" y="11500"/>
                  </a:cubicBezTo>
                  <a:cubicBezTo>
                    <a:pt x="26831" y="7664"/>
                    <a:pt x="34359" y="4785"/>
                    <a:pt x="42711" y="2866"/>
                  </a:cubicBezTo>
                  <a:lnTo>
                    <a:pt x="7011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4C5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" name="Shape 12"/>
            <p:cNvSpPr/>
            <p:nvPr/>
          </p:nvSpPr>
          <p:spPr>
            <a:xfrm>
              <a:off x="733062" y="0"/>
              <a:ext cx="70116" cy="86634"/>
            </a:xfrm>
            <a:custGeom>
              <a:avLst/>
              <a:gdLst/>
              <a:ahLst/>
              <a:cxnLst/>
              <a:rect l="0" t="0" r="0" b="0"/>
              <a:pathLst>
                <a:path w="70116" h="86634">
                  <a:moveTo>
                    <a:pt x="121" y="0"/>
                  </a:moveTo>
                  <a:cubicBezTo>
                    <a:pt x="13041" y="0"/>
                    <a:pt x="24832" y="1717"/>
                    <a:pt x="35483" y="5145"/>
                  </a:cubicBezTo>
                  <a:cubicBezTo>
                    <a:pt x="46132" y="8568"/>
                    <a:pt x="54567" y="13551"/>
                    <a:pt x="60784" y="20074"/>
                  </a:cubicBezTo>
                  <a:cubicBezTo>
                    <a:pt x="67006" y="26604"/>
                    <a:pt x="70116" y="34384"/>
                    <a:pt x="70116" y="43405"/>
                  </a:cubicBezTo>
                  <a:cubicBezTo>
                    <a:pt x="70116" y="55818"/>
                    <a:pt x="64100" y="65927"/>
                    <a:pt x="52066" y="73731"/>
                  </a:cubicBezTo>
                  <a:cubicBezTo>
                    <a:pt x="45439" y="78033"/>
                    <a:pt x="37788" y="81259"/>
                    <a:pt x="29110" y="83409"/>
                  </a:cubicBezTo>
                  <a:lnTo>
                    <a:pt x="0" y="86634"/>
                  </a:lnTo>
                  <a:lnTo>
                    <a:pt x="0" y="77229"/>
                  </a:lnTo>
                  <a:lnTo>
                    <a:pt x="35530" y="68605"/>
                  </a:lnTo>
                  <a:cubicBezTo>
                    <a:pt x="45127" y="62834"/>
                    <a:pt x="49927" y="54349"/>
                    <a:pt x="49927" y="43145"/>
                  </a:cubicBezTo>
                  <a:cubicBezTo>
                    <a:pt x="49927" y="35924"/>
                    <a:pt x="47454" y="29465"/>
                    <a:pt x="42514" y="23767"/>
                  </a:cubicBezTo>
                  <a:cubicBezTo>
                    <a:pt x="38705" y="19410"/>
                    <a:pt x="32977" y="15923"/>
                    <a:pt x="25324" y="13305"/>
                  </a:cubicBezTo>
                  <a:cubicBezTo>
                    <a:pt x="17674" y="10688"/>
                    <a:pt x="9312" y="9374"/>
                    <a:pt x="243" y="9374"/>
                  </a:cubicBezTo>
                  <a:lnTo>
                    <a:pt x="0" y="9432"/>
                  </a:lnTo>
                  <a:lnTo>
                    <a:pt x="0" y="13"/>
                  </a:lnTo>
                  <a:lnTo>
                    <a:pt x="12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4C5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" name="Shape 13"/>
            <p:cNvSpPr/>
            <p:nvPr/>
          </p:nvSpPr>
          <p:spPr>
            <a:xfrm>
              <a:off x="826851" y="1293"/>
              <a:ext cx="139872" cy="84048"/>
            </a:xfrm>
            <a:custGeom>
              <a:avLst/>
              <a:gdLst/>
              <a:ahLst/>
              <a:cxnLst/>
              <a:rect l="0" t="0" r="0" b="0"/>
              <a:pathLst>
                <a:path w="139872" h="84048">
                  <a:moveTo>
                    <a:pt x="0" y="0"/>
                  </a:moveTo>
                  <a:lnTo>
                    <a:pt x="29211" y="0"/>
                  </a:lnTo>
                  <a:lnTo>
                    <a:pt x="63894" y="59511"/>
                  </a:lnTo>
                  <a:lnTo>
                    <a:pt x="70834" y="71953"/>
                  </a:lnTo>
                  <a:cubicBezTo>
                    <a:pt x="72537" y="68861"/>
                    <a:pt x="75132" y="64371"/>
                    <a:pt x="78621" y="58481"/>
                  </a:cubicBezTo>
                  <a:lnTo>
                    <a:pt x="113692" y="0"/>
                  </a:lnTo>
                  <a:lnTo>
                    <a:pt x="139872" y="0"/>
                  </a:lnTo>
                  <a:lnTo>
                    <a:pt x="139872" y="84048"/>
                  </a:lnTo>
                  <a:lnTo>
                    <a:pt x="121122" y="84048"/>
                  </a:lnTo>
                  <a:lnTo>
                    <a:pt x="121122" y="13200"/>
                  </a:lnTo>
                  <a:lnTo>
                    <a:pt x="78517" y="84048"/>
                  </a:lnTo>
                  <a:lnTo>
                    <a:pt x="61092" y="84048"/>
                  </a:lnTo>
                  <a:lnTo>
                    <a:pt x="18741" y="12264"/>
                  </a:lnTo>
                  <a:lnTo>
                    <a:pt x="18741" y="84048"/>
                  </a:lnTo>
                  <a:lnTo>
                    <a:pt x="0" y="8404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4C5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" name="Shape 14"/>
            <p:cNvSpPr/>
            <p:nvPr/>
          </p:nvSpPr>
          <p:spPr>
            <a:xfrm>
              <a:off x="981774" y="1293"/>
              <a:ext cx="66903" cy="84048"/>
            </a:xfrm>
            <a:custGeom>
              <a:avLst/>
              <a:gdLst/>
              <a:ahLst/>
              <a:cxnLst/>
              <a:rect l="0" t="0" r="0" b="0"/>
              <a:pathLst>
                <a:path w="66903" h="84048">
                  <a:moveTo>
                    <a:pt x="56045" y="0"/>
                  </a:moveTo>
                  <a:lnTo>
                    <a:pt x="66903" y="0"/>
                  </a:lnTo>
                  <a:lnTo>
                    <a:pt x="66903" y="10061"/>
                  </a:lnTo>
                  <a:lnTo>
                    <a:pt x="66154" y="8817"/>
                  </a:lnTo>
                  <a:cubicBezTo>
                    <a:pt x="64257" y="14201"/>
                    <a:pt x="61571" y="19540"/>
                    <a:pt x="58108" y="24843"/>
                  </a:cubicBezTo>
                  <a:lnTo>
                    <a:pt x="41775" y="49460"/>
                  </a:lnTo>
                  <a:lnTo>
                    <a:pt x="66903" y="49460"/>
                  </a:lnTo>
                  <a:lnTo>
                    <a:pt x="66903" y="58510"/>
                  </a:lnTo>
                  <a:lnTo>
                    <a:pt x="36183" y="58510"/>
                  </a:lnTo>
                  <a:lnTo>
                    <a:pt x="20401" y="84048"/>
                  </a:lnTo>
                  <a:lnTo>
                    <a:pt x="0" y="84048"/>
                  </a:lnTo>
                  <a:lnTo>
                    <a:pt x="5604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4C5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" name="Shape 15"/>
            <p:cNvSpPr/>
            <p:nvPr/>
          </p:nvSpPr>
          <p:spPr>
            <a:xfrm>
              <a:off x="1048677" y="1293"/>
              <a:ext cx="70088" cy="84048"/>
            </a:xfrm>
            <a:custGeom>
              <a:avLst/>
              <a:gdLst/>
              <a:ahLst/>
              <a:cxnLst/>
              <a:rect l="0" t="0" r="0" b="0"/>
              <a:pathLst>
                <a:path w="70088" h="84048">
                  <a:moveTo>
                    <a:pt x="0" y="0"/>
                  </a:moveTo>
                  <a:lnTo>
                    <a:pt x="10299" y="0"/>
                  </a:lnTo>
                  <a:lnTo>
                    <a:pt x="70088" y="84048"/>
                  </a:lnTo>
                  <a:lnTo>
                    <a:pt x="47923" y="84048"/>
                  </a:lnTo>
                  <a:lnTo>
                    <a:pt x="31097" y="58510"/>
                  </a:lnTo>
                  <a:lnTo>
                    <a:pt x="0" y="58510"/>
                  </a:lnTo>
                  <a:lnTo>
                    <a:pt x="0" y="49460"/>
                  </a:lnTo>
                  <a:lnTo>
                    <a:pt x="25128" y="49460"/>
                  </a:lnTo>
                  <a:lnTo>
                    <a:pt x="9720" y="26214"/>
                  </a:lnTo>
                  <a:lnTo>
                    <a:pt x="0" y="1006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4C5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" name="Shape 16"/>
            <p:cNvSpPr/>
            <p:nvPr/>
          </p:nvSpPr>
          <p:spPr>
            <a:xfrm>
              <a:off x="1134435" y="1293"/>
              <a:ext cx="114996" cy="84048"/>
            </a:xfrm>
            <a:custGeom>
              <a:avLst/>
              <a:gdLst/>
              <a:ahLst/>
              <a:cxnLst/>
              <a:rect l="0" t="0" r="0" b="0"/>
              <a:pathLst>
                <a:path w="114996" h="84048">
                  <a:moveTo>
                    <a:pt x="0" y="0"/>
                  </a:moveTo>
                  <a:lnTo>
                    <a:pt x="19469" y="0"/>
                  </a:lnTo>
                  <a:lnTo>
                    <a:pt x="19469" y="34268"/>
                  </a:lnTo>
                  <a:lnTo>
                    <a:pt x="95531" y="34268"/>
                  </a:lnTo>
                  <a:lnTo>
                    <a:pt x="95531" y="0"/>
                  </a:lnTo>
                  <a:lnTo>
                    <a:pt x="114996" y="0"/>
                  </a:lnTo>
                  <a:lnTo>
                    <a:pt x="114996" y="84048"/>
                  </a:lnTo>
                  <a:lnTo>
                    <a:pt x="95531" y="84048"/>
                  </a:lnTo>
                  <a:lnTo>
                    <a:pt x="95531" y="44286"/>
                  </a:lnTo>
                  <a:lnTo>
                    <a:pt x="19469" y="44286"/>
                  </a:lnTo>
                  <a:lnTo>
                    <a:pt x="19469" y="84048"/>
                  </a:lnTo>
                  <a:lnTo>
                    <a:pt x="0" y="8404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4C5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6" name="Shape 17"/>
            <p:cNvSpPr/>
            <p:nvPr/>
          </p:nvSpPr>
          <p:spPr>
            <a:xfrm>
              <a:off x="1271268" y="1293"/>
              <a:ext cx="116075" cy="84048"/>
            </a:xfrm>
            <a:custGeom>
              <a:avLst/>
              <a:gdLst/>
              <a:ahLst/>
              <a:cxnLst/>
              <a:rect l="0" t="0" r="0" b="0"/>
              <a:pathLst>
                <a:path w="116075" h="84048">
                  <a:moveTo>
                    <a:pt x="0" y="0"/>
                  </a:moveTo>
                  <a:lnTo>
                    <a:pt x="116075" y="0"/>
                  </a:lnTo>
                  <a:lnTo>
                    <a:pt x="116075" y="10021"/>
                  </a:lnTo>
                  <a:lnTo>
                    <a:pt x="67771" y="10021"/>
                  </a:lnTo>
                  <a:lnTo>
                    <a:pt x="67771" y="84048"/>
                  </a:lnTo>
                  <a:lnTo>
                    <a:pt x="48302" y="84048"/>
                  </a:lnTo>
                  <a:lnTo>
                    <a:pt x="48302" y="10021"/>
                  </a:lnTo>
                  <a:lnTo>
                    <a:pt x="0" y="1002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4C5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7" name="Shape 446"/>
            <p:cNvSpPr/>
            <p:nvPr/>
          </p:nvSpPr>
          <p:spPr>
            <a:xfrm>
              <a:off x="3150" y="129984"/>
              <a:ext cx="1453519" cy="1459235"/>
            </a:xfrm>
            <a:custGeom>
              <a:avLst/>
              <a:gdLst/>
              <a:ahLst/>
              <a:cxnLst/>
              <a:rect l="0" t="0" r="0" b="0"/>
              <a:pathLst>
                <a:path w="1453519" h="1459235">
                  <a:moveTo>
                    <a:pt x="0" y="0"/>
                  </a:moveTo>
                  <a:lnTo>
                    <a:pt x="1453519" y="0"/>
                  </a:lnTo>
                  <a:lnTo>
                    <a:pt x="1453519" y="1459235"/>
                  </a:lnTo>
                  <a:lnTo>
                    <a:pt x="0" y="1459235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745A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8" name="Shape 19"/>
            <p:cNvSpPr/>
            <p:nvPr/>
          </p:nvSpPr>
          <p:spPr>
            <a:xfrm>
              <a:off x="256022" y="1301528"/>
              <a:ext cx="74472" cy="235027"/>
            </a:xfrm>
            <a:custGeom>
              <a:avLst/>
              <a:gdLst/>
              <a:ahLst/>
              <a:cxnLst/>
              <a:rect l="0" t="0" r="0" b="0"/>
              <a:pathLst>
                <a:path w="74472" h="235027">
                  <a:moveTo>
                    <a:pt x="61708" y="1660"/>
                  </a:moveTo>
                  <a:lnTo>
                    <a:pt x="74472" y="4998"/>
                  </a:lnTo>
                  <a:lnTo>
                    <a:pt x="74472" y="54581"/>
                  </a:lnTo>
                  <a:lnTo>
                    <a:pt x="67499" y="51283"/>
                  </a:lnTo>
                  <a:cubicBezTo>
                    <a:pt x="67499" y="51283"/>
                    <a:pt x="35938" y="50020"/>
                    <a:pt x="34679" y="119436"/>
                  </a:cubicBezTo>
                  <a:cubicBezTo>
                    <a:pt x="34373" y="136491"/>
                    <a:pt x="38784" y="169137"/>
                    <a:pt x="55388" y="185462"/>
                  </a:cubicBezTo>
                  <a:lnTo>
                    <a:pt x="74472" y="194302"/>
                  </a:lnTo>
                  <a:lnTo>
                    <a:pt x="74472" y="235027"/>
                  </a:lnTo>
                  <a:lnTo>
                    <a:pt x="55626" y="232600"/>
                  </a:lnTo>
                  <a:cubicBezTo>
                    <a:pt x="8792" y="219397"/>
                    <a:pt x="0" y="163297"/>
                    <a:pt x="0" y="110853"/>
                  </a:cubicBezTo>
                  <a:cubicBezTo>
                    <a:pt x="0" y="89422"/>
                    <a:pt x="5497" y="47543"/>
                    <a:pt x="16462" y="28149"/>
                  </a:cubicBezTo>
                  <a:cubicBezTo>
                    <a:pt x="26706" y="9900"/>
                    <a:pt x="41786" y="0"/>
                    <a:pt x="61708" y="166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4C5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9" name="Shape 20"/>
            <p:cNvSpPr/>
            <p:nvPr/>
          </p:nvSpPr>
          <p:spPr>
            <a:xfrm>
              <a:off x="89146" y="1112166"/>
              <a:ext cx="146017" cy="421491"/>
            </a:xfrm>
            <a:custGeom>
              <a:avLst/>
              <a:gdLst/>
              <a:ahLst/>
              <a:cxnLst/>
              <a:rect l="0" t="0" r="0" b="0"/>
              <a:pathLst>
                <a:path w="146017" h="421491">
                  <a:moveTo>
                    <a:pt x="4" y="0"/>
                  </a:moveTo>
                  <a:cubicBezTo>
                    <a:pt x="18684" y="42142"/>
                    <a:pt x="92754" y="110772"/>
                    <a:pt x="146017" y="147641"/>
                  </a:cubicBezTo>
                  <a:lnTo>
                    <a:pt x="146017" y="210701"/>
                  </a:lnTo>
                  <a:cubicBezTo>
                    <a:pt x="122469" y="201921"/>
                    <a:pt x="101070" y="184371"/>
                    <a:pt x="92852" y="176047"/>
                  </a:cubicBezTo>
                  <a:lnTo>
                    <a:pt x="92305" y="421491"/>
                  </a:lnTo>
                  <a:lnTo>
                    <a:pt x="47156" y="421487"/>
                  </a:lnTo>
                  <a:lnTo>
                    <a:pt x="47156" y="142805"/>
                  </a:lnTo>
                  <a:cubicBezTo>
                    <a:pt x="33167" y="125259"/>
                    <a:pt x="17269" y="114606"/>
                    <a:pt x="0" y="89676"/>
                  </a:cubicBezTo>
                  <a:lnTo>
                    <a:pt x="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4C5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0" name="Shape 21"/>
            <p:cNvSpPr/>
            <p:nvPr/>
          </p:nvSpPr>
          <p:spPr>
            <a:xfrm>
              <a:off x="75568" y="508099"/>
              <a:ext cx="254926" cy="760927"/>
            </a:xfrm>
            <a:custGeom>
              <a:avLst/>
              <a:gdLst/>
              <a:ahLst/>
              <a:cxnLst/>
              <a:rect l="0" t="0" r="0" b="0"/>
              <a:pathLst>
                <a:path w="254926" h="760927">
                  <a:moveTo>
                    <a:pt x="254926" y="0"/>
                  </a:moveTo>
                  <a:lnTo>
                    <a:pt x="254926" y="97624"/>
                  </a:lnTo>
                  <a:lnTo>
                    <a:pt x="236426" y="99710"/>
                  </a:lnTo>
                  <a:cubicBezTo>
                    <a:pt x="141701" y="122969"/>
                    <a:pt x="136414" y="215986"/>
                    <a:pt x="136414" y="215986"/>
                  </a:cubicBezTo>
                  <a:lnTo>
                    <a:pt x="136412" y="629433"/>
                  </a:lnTo>
                  <a:lnTo>
                    <a:pt x="210960" y="689503"/>
                  </a:lnTo>
                  <a:lnTo>
                    <a:pt x="210960" y="226341"/>
                  </a:lnTo>
                  <a:cubicBezTo>
                    <a:pt x="210960" y="226341"/>
                    <a:pt x="213718" y="201494"/>
                    <a:pt x="235811" y="182860"/>
                  </a:cubicBezTo>
                  <a:cubicBezTo>
                    <a:pt x="240951" y="178528"/>
                    <a:pt x="246757" y="175412"/>
                    <a:pt x="252576" y="173175"/>
                  </a:cubicBezTo>
                  <a:lnTo>
                    <a:pt x="254926" y="172559"/>
                  </a:lnTo>
                  <a:lnTo>
                    <a:pt x="254926" y="308319"/>
                  </a:lnTo>
                  <a:lnTo>
                    <a:pt x="254115" y="308128"/>
                  </a:lnTo>
                  <a:cubicBezTo>
                    <a:pt x="248076" y="305880"/>
                    <a:pt x="246870" y="303633"/>
                    <a:pt x="246870" y="303633"/>
                  </a:cubicBezTo>
                  <a:lnTo>
                    <a:pt x="246866" y="369217"/>
                  </a:lnTo>
                  <a:cubicBezTo>
                    <a:pt x="246866" y="369217"/>
                    <a:pt x="246996" y="369950"/>
                    <a:pt x="248106" y="371048"/>
                  </a:cubicBezTo>
                  <a:lnTo>
                    <a:pt x="254926" y="374900"/>
                  </a:lnTo>
                  <a:lnTo>
                    <a:pt x="254926" y="619681"/>
                  </a:lnTo>
                  <a:lnTo>
                    <a:pt x="244644" y="635737"/>
                  </a:lnTo>
                  <a:cubicBezTo>
                    <a:pt x="241589" y="643379"/>
                    <a:pt x="239904" y="651803"/>
                    <a:pt x="239904" y="660685"/>
                  </a:cubicBezTo>
                  <a:cubicBezTo>
                    <a:pt x="239905" y="669555"/>
                    <a:pt x="241590" y="677974"/>
                    <a:pt x="244646" y="685612"/>
                  </a:cubicBezTo>
                  <a:lnTo>
                    <a:pt x="254926" y="701664"/>
                  </a:lnTo>
                  <a:lnTo>
                    <a:pt x="254926" y="760927"/>
                  </a:lnTo>
                  <a:lnTo>
                    <a:pt x="245905" y="757586"/>
                  </a:lnTo>
                  <a:cubicBezTo>
                    <a:pt x="122255" y="703656"/>
                    <a:pt x="6" y="596072"/>
                    <a:pt x="0" y="382707"/>
                  </a:cubicBezTo>
                  <a:cubicBezTo>
                    <a:pt x="0" y="185614"/>
                    <a:pt x="106958" y="69527"/>
                    <a:pt x="240227" y="5918"/>
                  </a:cubicBezTo>
                  <a:lnTo>
                    <a:pt x="25492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4C5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1" name="Shape 22"/>
            <p:cNvSpPr/>
            <p:nvPr/>
          </p:nvSpPr>
          <p:spPr>
            <a:xfrm>
              <a:off x="326351" y="418715"/>
              <a:ext cx="4143" cy="44990"/>
            </a:xfrm>
            <a:custGeom>
              <a:avLst/>
              <a:gdLst/>
              <a:ahLst/>
              <a:cxnLst/>
              <a:rect l="0" t="0" r="0" b="0"/>
              <a:pathLst>
                <a:path w="4143" h="44990">
                  <a:moveTo>
                    <a:pt x="4143" y="0"/>
                  </a:moveTo>
                  <a:lnTo>
                    <a:pt x="4143" y="44411"/>
                  </a:lnTo>
                  <a:lnTo>
                    <a:pt x="763" y="44990"/>
                  </a:lnTo>
                  <a:lnTo>
                    <a:pt x="0" y="22324"/>
                  </a:lnTo>
                  <a:lnTo>
                    <a:pt x="0" y="1024"/>
                  </a:lnTo>
                  <a:lnTo>
                    <a:pt x="414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4C5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2" name="Shape 23"/>
            <p:cNvSpPr/>
            <p:nvPr/>
          </p:nvSpPr>
          <p:spPr>
            <a:xfrm>
              <a:off x="298919" y="215743"/>
              <a:ext cx="31575" cy="90809"/>
            </a:xfrm>
            <a:custGeom>
              <a:avLst/>
              <a:gdLst/>
              <a:ahLst/>
              <a:cxnLst/>
              <a:rect l="0" t="0" r="0" b="0"/>
              <a:pathLst>
                <a:path w="31575" h="90809">
                  <a:moveTo>
                    <a:pt x="0" y="0"/>
                  </a:moveTo>
                  <a:lnTo>
                    <a:pt x="31575" y="0"/>
                  </a:lnTo>
                  <a:lnTo>
                    <a:pt x="31575" y="90809"/>
                  </a:lnTo>
                  <a:lnTo>
                    <a:pt x="25183" y="74172"/>
                  </a:lnTo>
                  <a:cubicBezTo>
                    <a:pt x="16304" y="49443"/>
                    <a:pt x="8158" y="24715"/>
                    <a:pt x="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4C5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3" name="Shape 24"/>
            <p:cNvSpPr/>
            <p:nvPr/>
          </p:nvSpPr>
          <p:spPr>
            <a:xfrm>
              <a:off x="88092" y="213336"/>
              <a:ext cx="176465" cy="460279"/>
            </a:xfrm>
            <a:custGeom>
              <a:avLst/>
              <a:gdLst/>
              <a:ahLst/>
              <a:cxnLst/>
              <a:rect l="0" t="0" r="0" b="0"/>
              <a:pathLst>
                <a:path w="176465" h="460279">
                  <a:moveTo>
                    <a:pt x="34847" y="0"/>
                  </a:moveTo>
                  <a:lnTo>
                    <a:pt x="173516" y="0"/>
                  </a:lnTo>
                  <a:cubicBezTo>
                    <a:pt x="173516" y="35719"/>
                    <a:pt x="174978" y="135996"/>
                    <a:pt x="174978" y="135996"/>
                  </a:cubicBezTo>
                  <a:lnTo>
                    <a:pt x="176465" y="277524"/>
                  </a:lnTo>
                  <a:cubicBezTo>
                    <a:pt x="160934" y="286458"/>
                    <a:pt x="146055" y="296049"/>
                    <a:pt x="131994" y="305661"/>
                  </a:cubicBezTo>
                  <a:lnTo>
                    <a:pt x="131994" y="267894"/>
                  </a:lnTo>
                  <a:lnTo>
                    <a:pt x="131220" y="205391"/>
                  </a:lnTo>
                  <a:lnTo>
                    <a:pt x="129780" y="129813"/>
                  </a:lnTo>
                  <a:lnTo>
                    <a:pt x="129046" y="66496"/>
                  </a:lnTo>
                  <a:lnTo>
                    <a:pt x="77328" y="66211"/>
                  </a:lnTo>
                  <a:lnTo>
                    <a:pt x="78077" y="144634"/>
                  </a:lnTo>
                  <a:cubicBezTo>
                    <a:pt x="78804" y="216353"/>
                    <a:pt x="78804" y="267894"/>
                    <a:pt x="72161" y="311893"/>
                  </a:cubicBezTo>
                  <a:cubicBezTo>
                    <a:pt x="64764" y="359950"/>
                    <a:pt x="40046" y="401882"/>
                    <a:pt x="11873" y="444438"/>
                  </a:cubicBezTo>
                  <a:lnTo>
                    <a:pt x="5173" y="454767"/>
                  </a:lnTo>
                  <a:cubicBezTo>
                    <a:pt x="3726" y="456819"/>
                    <a:pt x="2206" y="458867"/>
                    <a:pt x="1511" y="460279"/>
                  </a:cubicBezTo>
                  <a:lnTo>
                    <a:pt x="742" y="431374"/>
                  </a:lnTo>
                  <a:cubicBezTo>
                    <a:pt x="742" y="416315"/>
                    <a:pt x="742" y="401202"/>
                    <a:pt x="0" y="386755"/>
                  </a:cubicBezTo>
                  <a:lnTo>
                    <a:pt x="0" y="370242"/>
                  </a:lnTo>
                  <a:cubicBezTo>
                    <a:pt x="3726" y="366822"/>
                    <a:pt x="7398" y="361321"/>
                    <a:pt x="12600" y="354464"/>
                  </a:cubicBezTo>
                  <a:lnTo>
                    <a:pt x="14054" y="351734"/>
                  </a:lnTo>
                  <a:cubicBezTo>
                    <a:pt x="14054" y="351734"/>
                    <a:pt x="14054" y="351734"/>
                    <a:pt x="14054" y="352407"/>
                  </a:cubicBezTo>
                  <a:cubicBezTo>
                    <a:pt x="27436" y="334570"/>
                    <a:pt x="34847" y="302930"/>
                    <a:pt x="36338" y="256230"/>
                  </a:cubicBezTo>
                  <a:cubicBezTo>
                    <a:pt x="37824" y="228045"/>
                    <a:pt x="37051" y="195081"/>
                    <a:pt x="36338" y="163472"/>
                  </a:cubicBezTo>
                  <a:lnTo>
                    <a:pt x="36338" y="129813"/>
                  </a:lnTo>
                  <a:lnTo>
                    <a:pt x="35589" y="94778"/>
                  </a:lnTo>
                  <a:lnTo>
                    <a:pt x="34847" y="59055"/>
                  </a:lnTo>
                  <a:lnTo>
                    <a:pt x="3484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4C5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4" name="Shape 25"/>
            <p:cNvSpPr/>
            <p:nvPr/>
          </p:nvSpPr>
          <p:spPr>
            <a:xfrm>
              <a:off x="0" y="125791"/>
              <a:ext cx="330494" cy="1486805"/>
            </a:xfrm>
            <a:custGeom>
              <a:avLst/>
              <a:gdLst/>
              <a:ahLst/>
              <a:cxnLst/>
              <a:rect l="0" t="0" r="0" b="0"/>
              <a:pathLst>
                <a:path w="330494" h="1486805">
                  <a:moveTo>
                    <a:pt x="0" y="0"/>
                  </a:moveTo>
                  <a:lnTo>
                    <a:pt x="330494" y="0"/>
                  </a:lnTo>
                  <a:lnTo>
                    <a:pt x="330494" y="29665"/>
                  </a:lnTo>
                  <a:lnTo>
                    <a:pt x="302896" y="29665"/>
                  </a:lnTo>
                  <a:cubicBezTo>
                    <a:pt x="148300" y="29665"/>
                    <a:pt x="39177" y="29665"/>
                    <a:pt x="30819" y="29665"/>
                  </a:cubicBezTo>
                  <a:cubicBezTo>
                    <a:pt x="30819" y="57158"/>
                    <a:pt x="30819" y="1429765"/>
                    <a:pt x="30819" y="1457263"/>
                  </a:cubicBezTo>
                  <a:cubicBezTo>
                    <a:pt x="38841" y="1457263"/>
                    <a:pt x="152847" y="1457263"/>
                    <a:pt x="313220" y="1457263"/>
                  </a:cubicBezTo>
                  <a:lnTo>
                    <a:pt x="330494" y="1457263"/>
                  </a:lnTo>
                  <a:lnTo>
                    <a:pt x="330494" y="1486805"/>
                  </a:lnTo>
                  <a:lnTo>
                    <a:pt x="0" y="148680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4C5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5" name="Shape 26"/>
            <p:cNvSpPr/>
            <p:nvPr/>
          </p:nvSpPr>
          <p:spPr>
            <a:xfrm>
              <a:off x="330494" y="1583054"/>
              <a:ext cx="166089" cy="29542"/>
            </a:xfrm>
            <a:custGeom>
              <a:avLst/>
              <a:gdLst/>
              <a:ahLst/>
              <a:cxnLst/>
              <a:rect l="0" t="0" r="0" b="0"/>
              <a:pathLst>
                <a:path w="166089" h="29542">
                  <a:moveTo>
                    <a:pt x="0" y="0"/>
                  </a:moveTo>
                  <a:lnTo>
                    <a:pt x="66501" y="0"/>
                  </a:lnTo>
                  <a:cubicBezTo>
                    <a:pt x="95529" y="0"/>
                    <a:pt x="125570" y="0"/>
                    <a:pt x="156347" y="0"/>
                  </a:cubicBezTo>
                  <a:lnTo>
                    <a:pt x="166089" y="0"/>
                  </a:lnTo>
                  <a:lnTo>
                    <a:pt x="166089" y="29542"/>
                  </a:lnTo>
                  <a:lnTo>
                    <a:pt x="0" y="2954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4C5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6" name="Shape 27"/>
            <p:cNvSpPr/>
            <p:nvPr/>
          </p:nvSpPr>
          <p:spPr>
            <a:xfrm>
              <a:off x="473520" y="1339138"/>
              <a:ext cx="23063" cy="194535"/>
            </a:xfrm>
            <a:custGeom>
              <a:avLst/>
              <a:gdLst/>
              <a:ahLst/>
              <a:cxnLst/>
              <a:rect l="0" t="0" r="0" b="0"/>
              <a:pathLst>
                <a:path w="23063" h="194535">
                  <a:moveTo>
                    <a:pt x="0" y="0"/>
                  </a:moveTo>
                  <a:cubicBezTo>
                    <a:pt x="0" y="0"/>
                    <a:pt x="9400" y="1346"/>
                    <a:pt x="20723" y="2896"/>
                  </a:cubicBezTo>
                  <a:lnTo>
                    <a:pt x="23063" y="3209"/>
                  </a:lnTo>
                  <a:lnTo>
                    <a:pt x="23063" y="194535"/>
                  </a:lnTo>
                  <a:lnTo>
                    <a:pt x="0" y="19453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4C5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7" name="Shape 28"/>
            <p:cNvSpPr/>
            <p:nvPr/>
          </p:nvSpPr>
          <p:spPr>
            <a:xfrm>
              <a:off x="330494" y="1306526"/>
              <a:ext cx="87401" cy="230498"/>
            </a:xfrm>
            <a:custGeom>
              <a:avLst/>
              <a:gdLst/>
              <a:ahLst/>
              <a:cxnLst/>
              <a:rect l="0" t="0" r="0" b="0"/>
              <a:pathLst>
                <a:path w="87401" h="230498">
                  <a:moveTo>
                    <a:pt x="0" y="0"/>
                  </a:moveTo>
                  <a:lnTo>
                    <a:pt x="8774" y="2294"/>
                  </a:lnTo>
                  <a:cubicBezTo>
                    <a:pt x="60139" y="23934"/>
                    <a:pt x="87401" y="79304"/>
                    <a:pt x="87401" y="130666"/>
                  </a:cubicBezTo>
                  <a:cubicBezTo>
                    <a:pt x="87401" y="202309"/>
                    <a:pt x="53219" y="230498"/>
                    <a:pt x="3641" y="230498"/>
                  </a:cubicBezTo>
                  <a:lnTo>
                    <a:pt x="0" y="230029"/>
                  </a:lnTo>
                  <a:lnTo>
                    <a:pt x="0" y="189304"/>
                  </a:lnTo>
                  <a:lnTo>
                    <a:pt x="1862" y="190167"/>
                  </a:lnTo>
                  <a:cubicBezTo>
                    <a:pt x="33783" y="192529"/>
                    <a:pt x="40721" y="141398"/>
                    <a:pt x="39716" y="114440"/>
                  </a:cubicBezTo>
                  <a:cubicBezTo>
                    <a:pt x="38776" y="88874"/>
                    <a:pt x="21499" y="64029"/>
                    <a:pt x="6533" y="52673"/>
                  </a:cubicBezTo>
                  <a:lnTo>
                    <a:pt x="0" y="4958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4C5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8" name="Shape 29"/>
            <p:cNvSpPr/>
            <p:nvPr/>
          </p:nvSpPr>
          <p:spPr>
            <a:xfrm>
              <a:off x="487872" y="1148741"/>
              <a:ext cx="8711" cy="43564"/>
            </a:xfrm>
            <a:custGeom>
              <a:avLst/>
              <a:gdLst/>
              <a:ahLst/>
              <a:cxnLst/>
              <a:rect l="0" t="0" r="0" b="0"/>
              <a:pathLst>
                <a:path w="8711" h="43564">
                  <a:moveTo>
                    <a:pt x="8711" y="0"/>
                  </a:moveTo>
                  <a:lnTo>
                    <a:pt x="8711" y="43564"/>
                  </a:lnTo>
                  <a:lnTo>
                    <a:pt x="3805" y="38859"/>
                  </a:lnTo>
                  <a:cubicBezTo>
                    <a:pt x="1203" y="33600"/>
                    <a:pt x="0" y="27772"/>
                    <a:pt x="0" y="21734"/>
                  </a:cubicBezTo>
                  <a:cubicBezTo>
                    <a:pt x="0" y="15924"/>
                    <a:pt x="1195" y="10150"/>
                    <a:pt x="3805" y="4869"/>
                  </a:cubicBezTo>
                  <a:lnTo>
                    <a:pt x="871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4C5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9" name="Shape 30"/>
            <p:cNvSpPr/>
            <p:nvPr/>
          </p:nvSpPr>
          <p:spPr>
            <a:xfrm>
              <a:off x="342623" y="1135134"/>
              <a:ext cx="67326" cy="67324"/>
            </a:xfrm>
            <a:custGeom>
              <a:avLst/>
              <a:gdLst/>
              <a:ahLst/>
              <a:cxnLst/>
              <a:rect l="0" t="0" r="0" b="0"/>
              <a:pathLst>
                <a:path w="67326" h="67324">
                  <a:moveTo>
                    <a:pt x="33656" y="8"/>
                  </a:moveTo>
                  <a:cubicBezTo>
                    <a:pt x="52260" y="0"/>
                    <a:pt x="67326" y="15066"/>
                    <a:pt x="67324" y="33652"/>
                  </a:cubicBezTo>
                  <a:cubicBezTo>
                    <a:pt x="67326" y="52272"/>
                    <a:pt x="52268" y="67316"/>
                    <a:pt x="33656" y="67324"/>
                  </a:cubicBezTo>
                  <a:cubicBezTo>
                    <a:pt x="15055" y="67324"/>
                    <a:pt x="0" y="52276"/>
                    <a:pt x="0" y="33652"/>
                  </a:cubicBezTo>
                  <a:cubicBezTo>
                    <a:pt x="0" y="15073"/>
                    <a:pt x="15062" y="4"/>
                    <a:pt x="33656" y="8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4C5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0" name="Shape 31"/>
            <p:cNvSpPr/>
            <p:nvPr/>
          </p:nvSpPr>
          <p:spPr>
            <a:xfrm>
              <a:off x="330494" y="825236"/>
              <a:ext cx="166089" cy="488580"/>
            </a:xfrm>
            <a:custGeom>
              <a:avLst/>
              <a:gdLst/>
              <a:ahLst/>
              <a:cxnLst/>
              <a:rect l="0" t="0" r="0" b="0"/>
              <a:pathLst>
                <a:path w="166089" h="488580">
                  <a:moveTo>
                    <a:pt x="166089" y="0"/>
                  </a:moveTo>
                  <a:lnTo>
                    <a:pt x="166089" y="284446"/>
                  </a:lnTo>
                  <a:lnTo>
                    <a:pt x="160299" y="285983"/>
                  </a:lnTo>
                  <a:cubicBezTo>
                    <a:pt x="150584" y="289967"/>
                    <a:pt x="141285" y="297147"/>
                    <a:pt x="134479" y="309931"/>
                  </a:cubicBezTo>
                  <a:cubicBezTo>
                    <a:pt x="128759" y="320464"/>
                    <a:pt x="126865" y="332844"/>
                    <a:pt x="126865" y="345236"/>
                  </a:cubicBezTo>
                  <a:cubicBezTo>
                    <a:pt x="126865" y="357584"/>
                    <a:pt x="128989" y="369985"/>
                    <a:pt x="134479" y="380505"/>
                  </a:cubicBezTo>
                  <a:cubicBezTo>
                    <a:pt x="141281" y="393299"/>
                    <a:pt x="150400" y="400486"/>
                    <a:pt x="159965" y="404474"/>
                  </a:cubicBezTo>
                  <a:lnTo>
                    <a:pt x="166089" y="406120"/>
                  </a:lnTo>
                  <a:lnTo>
                    <a:pt x="166089" y="488580"/>
                  </a:lnTo>
                  <a:lnTo>
                    <a:pt x="157693" y="487522"/>
                  </a:lnTo>
                  <a:cubicBezTo>
                    <a:pt x="127639" y="483010"/>
                    <a:pt x="110622" y="478424"/>
                    <a:pt x="110622" y="478424"/>
                  </a:cubicBezTo>
                  <a:cubicBezTo>
                    <a:pt x="92096" y="474432"/>
                    <a:pt x="72489" y="469433"/>
                    <a:pt x="52362" y="463184"/>
                  </a:cubicBezTo>
                  <a:lnTo>
                    <a:pt x="0" y="443790"/>
                  </a:lnTo>
                  <a:lnTo>
                    <a:pt x="0" y="384527"/>
                  </a:lnTo>
                  <a:lnTo>
                    <a:pt x="2687" y="388722"/>
                  </a:lnTo>
                  <a:cubicBezTo>
                    <a:pt x="13656" y="400221"/>
                    <a:pt x="28857" y="407285"/>
                    <a:pt x="45786" y="407285"/>
                  </a:cubicBezTo>
                  <a:cubicBezTo>
                    <a:pt x="79654" y="407281"/>
                    <a:pt x="106590" y="379029"/>
                    <a:pt x="106590" y="343540"/>
                  </a:cubicBezTo>
                  <a:cubicBezTo>
                    <a:pt x="106590" y="308022"/>
                    <a:pt x="79654" y="279803"/>
                    <a:pt x="45778" y="279795"/>
                  </a:cubicBezTo>
                  <a:cubicBezTo>
                    <a:pt x="28853" y="279799"/>
                    <a:pt x="13653" y="286856"/>
                    <a:pt x="2684" y="298352"/>
                  </a:cubicBezTo>
                  <a:lnTo>
                    <a:pt x="0" y="302544"/>
                  </a:lnTo>
                  <a:lnTo>
                    <a:pt x="0" y="57764"/>
                  </a:lnTo>
                  <a:lnTo>
                    <a:pt x="308" y="57938"/>
                  </a:lnTo>
                  <a:cubicBezTo>
                    <a:pt x="8159" y="60866"/>
                    <a:pt x="23345" y="63795"/>
                    <a:pt x="52683" y="63795"/>
                  </a:cubicBezTo>
                  <a:cubicBezTo>
                    <a:pt x="103760" y="63795"/>
                    <a:pt x="137923" y="40677"/>
                    <a:pt x="159145" y="11606"/>
                  </a:cubicBezTo>
                  <a:lnTo>
                    <a:pt x="16608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4C5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1" name="Shape 32"/>
            <p:cNvSpPr/>
            <p:nvPr/>
          </p:nvSpPr>
          <p:spPr>
            <a:xfrm>
              <a:off x="330494" y="675627"/>
              <a:ext cx="109970" cy="145095"/>
            </a:xfrm>
            <a:custGeom>
              <a:avLst/>
              <a:gdLst/>
              <a:ahLst/>
              <a:cxnLst/>
              <a:rect l="0" t="0" r="0" b="0"/>
              <a:pathLst>
                <a:path w="109970" h="145095">
                  <a:moveTo>
                    <a:pt x="27467" y="71"/>
                  </a:moveTo>
                  <a:cubicBezTo>
                    <a:pt x="30715" y="0"/>
                    <a:pt x="32667" y="133"/>
                    <a:pt x="32667" y="133"/>
                  </a:cubicBezTo>
                  <a:cubicBezTo>
                    <a:pt x="51977" y="133"/>
                    <a:pt x="108583" y="21525"/>
                    <a:pt x="109272" y="71226"/>
                  </a:cubicBezTo>
                  <a:cubicBezTo>
                    <a:pt x="109970" y="120934"/>
                    <a:pt x="74078" y="145095"/>
                    <a:pt x="35429" y="145095"/>
                  </a:cubicBezTo>
                  <a:cubicBezTo>
                    <a:pt x="25764" y="145095"/>
                    <a:pt x="18213" y="144533"/>
                    <a:pt x="12324" y="143690"/>
                  </a:cubicBezTo>
                  <a:lnTo>
                    <a:pt x="0" y="140791"/>
                  </a:lnTo>
                  <a:lnTo>
                    <a:pt x="0" y="5031"/>
                  </a:lnTo>
                  <a:lnTo>
                    <a:pt x="14486" y="1235"/>
                  </a:lnTo>
                  <a:cubicBezTo>
                    <a:pt x="19674" y="418"/>
                    <a:pt x="24219" y="142"/>
                    <a:pt x="27467" y="71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4C5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2" name="Shape 33"/>
            <p:cNvSpPr/>
            <p:nvPr/>
          </p:nvSpPr>
          <p:spPr>
            <a:xfrm>
              <a:off x="330494" y="460093"/>
              <a:ext cx="166089" cy="214370"/>
            </a:xfrm>
            <a:custGeom>
              <a:avLst/>
              <a:gdLst/>
              <a:ahLst/>
              <a:cxnLst/>
              <a:rect l="0" t="0" r="0" b="0"/>
              <a:pathLst>
                <a:path w="166089" h="214370">
                  <a:moveTo>
                    <a:pt x="166089" y="0"/>
                  </a:moveTo>
                  <a:lnTo>
                    <a:pt x="166089" y="214370"/>
                  </a:lnTo>
                  <a:lnTo>
                    <a:pt x="156318" y="198565"/>
                  </a:lnTo>
                  <a:cubicBezTo>
                    <a:pt x="132753" y="167677"/>
                    <a:pt x="93045" y="142489"/>
                    <a:pt x="27818" y="142493"/>
                  </a:cubicBezTo>
                  <a:lnTo>
                    <a:pt x="0" y="145630"/>
                  </a:lnTo>
                  <a:lnTo>
                    <a:pt x="0" y="48006"/>
                  </a:lnTo>
                  <a:lnTo>
                    <a:pt x="53755" y="26361"/>
                  </a:lnTo>
                  <a:cubicBezTo>
                    <a:pt x="77055" y="18543"/>
                    <a:pt x="100713" y="12051"/>
                    <a:pt x="124355" y="6752"/>
                  </a:cubicBezTo>
                  <a:lnTo>
                    <a:pt x="16608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4C5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3" name="Shape 34"/>
            <p:cNvSpPr/>
            <p:nvPr/>
          </p:nvSpPr>
          <p:spPr>
            <a:xfrm>
              <a:off x="330494" y="215006"/>
              <a:ext cx="134518" cy="248119"/>
            </a:xfrm>
            <a:custGeom>
              <a:avLst/>
              <a:gdLst/>
              <a:ahLst/>
              <a:cxnLst/>
              <a:rect l="0" t="0" r="0" b="0"/>
              <a:pathLst>
                <a:path w="134518" h="248119">
                  <a:moveTo>
                    <a:pt x="86174" y="0"/>
                  </a:moveTo>
                  <a:lnTo>
                    <a:pt x="134518" y="39"/>
                  </a:lnTo>
                  <a:lnTo>
                    <a:pt x="130069" y="13774"/>
                  </a:lnTo>
                  <a:cubicBezTo>
                    <a:pt x="124161" y="33008"/>
                    <a:pt x="117444" y="52921"/>
                    <a:pt x="111503" y="72151"/>
                  </a:cubicBezTo>
                  <a:lnTo>
                    <a:pt x="83351" y="164203"/>
                  </a:lnTo>
                  <a:cubicBezTo>
                    <a:pt x="79640" y="176573"/>
                    <a:pt x="73714" y="194425"/>
                    <a:pt x="64804" y="210221"/>
                  </a:cubicBezTo>
                  <a:cubicBezTo>
                    <a:pt x="55142" y="226033"/>
                    <a:pt x="41822" y="237696"/>
                    <a:pt x="24751" y="243875"/>
                  </a:cubicBezTo>
                  <a:lnTo>
                    <a:pt x="0" y="248119"/>
                  </a:lnTo>
                  <a:lnTo>
                    <a:pt x="0" y="203708"/>
                  </a:lnTo>
                  <a:lnTo>
                    <a:pt x="6953" y="201989"/>
                  </a:lnTo>
                  <a:lnTo>
                    <a:pt x="8443" y="201989"/>
                  </a:lnTo>
                  <a:lnTo>
                    <a:pt x="9214" y="201287"/>
                  </a:lnTo>
                  <a:lnTo>
                    <a:pt x="9934" y="201287"/>
                  </a:lnTo>
                  <a:cubicBezTo>
                    <a:pt x="29254" y="195808"/>
                    <a:pt x="31450" y="182736"/>
                    <a:pt x="31450" y="175194"/>
                  </a:cubicBezTo>
                  <a:cubicBezTo>
                    <a:pt x="31450" y="174514"/>
                    <a:pt x="30730" y="173808"/>
                    <a:pt x="30730" y="173139"/>
                  </a:cubicBezTo>
                  <a:cubicBezTo>
                    <a:pt x="30730" y="172454"/>
                    <a:pt x="29254" y="166266"/>
                    <a:pt x="24751" y="155963"/>
                  </a:cubicBezTo>
                  <a:lnTo>
                    <a:pt x="0" y="91546"/>
                  </a:lnTo>
                  <a:lnTo>
                    <a:pt x="0" y="737"/>
                  </a:lnTo>
                  <a:lnTo>
                    <a:pt x="20316" y="737"/>
                  </a:lnTo>
                  <a:lnTo>
                    <a:pt x="56117" y="113105"/>
                  </a:lnTo>
                  <a:lnTo>
                    <a:pt x="8617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4C5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4" name="Shape 35"/>
            <p:cNvSpPr/>
            <p:nvPr/>
          </p:nvSpPr>
          <p:spPr>
            <a:xfrm>
              <a:off x="330494" y="125791"/>
              <a:ext cx="166089" cy="29665"/>
            </a:xfrm>
            <a:custGeom>
              <a:avLst/>
              <a:gdLst/>
              <a:ahLst/>
              <a:cxnLst/>
              <a:rect l="0" t="0" r="0" b="0"/>
              <a:pathLst>
                <a:path w="166089" h="29665">
                  <a:moveTo>
                    <a:pt x="0" y="0"/>
                  </a:moveTo>
                  <a:lnTo>
                    <a:pt x="166089" y="0"/>
                  </a:lnTo>
                  <a:lnTo>
                    <a:pt x="166089" y="29665"/>
                  </a:lnTo>
                  <a:lnTo>
                    <a:pt x="140109" y="29665"/>
                  </a:lnTo>
                  <a:cubicBezTo>
                    <a:pt x="110314" y="29665"/>
                    <a:pt x="81271" y="29665"/>
                    <a:pt x="53234" y="29665"/>
                  </a:cubicBezTo>
                  <a:lnTo>
                    <a:pt x="0" y="2966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4C5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5" name="Shape 447"/>
            <p:cNvSpPr/>
            <p:nvPr/>
          </p:nvSpPr>
          <p:spPr>
            <a:xfrm>
              <a:off x="496583" y="1583054"/>
              <a:ext cx="42406" cy="29542"/>
            </a:xfrm>
            <a:custGeom>
              <a:avLst/>
              <a:gdLst/>
              <a:ahLst/>
              <a:cxnLst/>
              <a:rect l="0" t="0" r="0" b="0"/>
              <a:pathLst>
                <a:path w="42406" h="29542">
                  <a:moveTo>
                    <a:pt x="0" y="0"/>
                  </a:moveTo>
                  <a:lnTo>
                    <a:pt x="42406" y="0"/>
                  </a:lnTo>
                  <a:lnTo>
                    <a:pt x="42406" y="29542"/>
                  </a:lnTo>
                  <a:lnTo>
                    <a:pt x="0" y="29542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4C5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6" name="Shape 37"/>
            <p:cNvSpPr/>
            <p:nvPr/>
          </p:nvSpPr>
          <p:spPr>
            <a:xfrm>
              <a:off x="496583" y="1342347"/>
              <a:ext cx="42406" cy="191330"/>
            </a:xfrm>
            <a:custGeom>
              <a:avLst/>
              <a:gdLst/>
              <a:ahLst/>
              <a:cxnLst/>
              <a:rect l="0" t="0" r="0" b="0"/>
              <a:pathLst>
                <a:path w="42406" h="191330">
                  <a:moveTo>
                    <a:pt x="0" y="0"/>
                  </a:moveTo>
                  <a:lnTo>
                    <a:pt x="15153" y="2024"/>
                  </a:lnTo>
                  <a:cubicBezTo>
                    <a:pt x="20841" y="2759"/>
                    <a:pt x="26075" y="3402"/>
                    <a:pt x="29921" y="3811"/>
                  </a:cubicBezTo>
                  <a:lnTo>
                    <a:pt x="42406" y="5327"/>
                  </a:lnTo>
                  <a:lnTo>
                    <a:pt x="42406" y="34504"/>
                  </a:lnTo>
                  <a:lnTo>
                    <a:pt x="27726" y="32396"/>
                  </a:lnTo>
                  <a:cubicBezTo>
                    <a:pt x="22645" y="32053"/>
                    <a:pt x="18356" y="32059"/>
                    <a:pt x="15909" y="32108"/>
                  </a:cubicBezTo>
                  <a:cubicBezTo>
                    <a:pt x="14511" y="32137"/>
                    <a:pt x="13714" y="32179"/>
                    <a:pt x="13714" y="32179"/>
                  </a:cubicBezTo>
                  <a:lnTo>
                    <a:pt x="12814" y="81338"/>
                  </a:lnTo>
                  <a:lnTo>
                    <a:pt x="42406" y="80515"/>
                  </a:lnTo>
                  <a:lnTo>
                    <a:pt x="42406" y="109577"/>
                  </a:lnTo>
                  <a:lnTo>
                    <a:pt x="13714" y="109577"/>
                  </a:lnTo>
                  <a:lnTo>
                    <a:pt x="13710" y="162416"/>
                  </a:lnTo>
                  <a:lnTo>
                    <a:pt x="42406" y="162414"/>
                  </a:lnTo>
                  <a:lnTo>
                    <a:pt x="42406" y="191330"/>
                  </a:lnTo>
                  <a:lnTo>
                    <a:pt x="0" y="1913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4C5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7" name="Shape 38"/>
            <p:cNvSpPr/>
            <p:nvPr/>
          </p:nvSpPr>
          <p:spPr>
            <a:xfrm>
              <a:off x="496583" y="453232"/>
              <a:ext cx="42406" cy="865204"/>
            </a:xfrm>
            <a:custGeom>
              <a:avLst/>
              <a:gdLst/>
              <a:ahLst/>
              <a:cxnLst/>
              <a:rect l="0" t="0" r="0" b="0"/>
              <a:pathLst>
                <a:path w="42406" h="865204">
                  <a:moveTo>
                    <a:pt x="42406" y="0"/>
                  </a:moveTo>
                  <a:lnTo>
                    <a:pt x="42406" y="53276"/>
                  </a:lnTo>
                  <a:lnTo>
                    <a:pt x="37846" y="53926"/>
                  </a:lnTo>
                  <a:cubicBezTo>
                    <a:pt x="32618" y="55564"/>
                    <a:pt x="27914" y="58020"/>
                    <a:pt x="23729" y="61287"/>
                  </a:cubicBezTo>
                  <a:cubicBezTo>
                    <a:pt x="15359" y="67856"/>
                    <a:pt x="10395" y="78642"/>
                    <a:pt x="8807" y="93673"/>
                  </a:cubicBezTo>
                  <a:lnTo>
                    <a:pt x="35408" y="96395"/>
                  </a:lnTo>
                  <a:cubicBezTo>
                    <a:pt x="35930" y="88430"/>
                    <a:pt x="37845" y="82722"/>
                    <a:pt x="41120" y="79273"/>
                  </a:cubicBezTo>
                  <a:lnTo>
                    <a:pt x="42406" y="78775"/>
                  </a:lnTo>
                  <a:lnTo>
                    <a:pt x="42406" y="135602"/>
                  </a:lnTo>
                  <a:lnTo>
                    <a:pt x="26115" y="152316"/>
                  </a:lnTo>
                  <a:cubicBezTo>
                    <a:pt x="21111" y="158011"/>
                    <a:pt x="17341" y="163005"/>
                    <a:pt x="14812" y="167304"/>
                  </a:cubicBezTo>
                  <a:cubicBezTo>
                    <a:pt x="9714" y="175897"/>
                    <a:pt x="6698" y="184986"/>
                    <a:pt x="5657" y="194577"/>
                  </a:cubicBezTo>
                  <a:lnTo>
                    <a:pt x="42406" y="194577"/>
                  </a:lnTo>
                  <a:lnTo>
                    <a:pt x="42406" y="399283"/>
                  </a:lnTo>
                  <a:lnTo>
                    <a:pt x="39849" y="418317"/>
                  </a:lnTo>
                  <a:cubicBezTo>
                    <a:pt x="38997" y="430232"/>
                    <a:pt x="39789" y="437574"/>
                    <a:pt x="39789" y="437574"/>
                  </a:cubicBezTo>
                  <a:lnTo>
                    <a:pt x="42406" y="465769"/>
                  </a:lnTo>
                  <a:lnTo>
                    <a:pt x="42406" y="865204"/>
                  </a:lnTo>
                  <a:lnTo>
                    <a:pt x="25856" y="863841"/>
                  </a:lnTo>
                  <a:lnTo>
                    <a:pt x="0" y="860584"/>
                  </a:lnTo>
                  <a:lnTo>
                    <a:pt x="0" y="778124"/>
                  </a:lnTo>
                  <a:lnTo>
                    <a:pt x="8325" y="780362"/>
                  </a:lnTo>
                  <a:cubicBezTo>
                    <a:pt x="13097" y="781057"/>
                    <a:pt x="17747" y="781255"/>
                    <a:pt x="22041" y="781255"/>
                  </a:cubicBezTo>
                  <a:lnTo>
                    <a:pt x="39224" y="781255"/>
                  </a:lnTo>
                  <a:lnTo>
                    <a:pt x="39224" y="748571"/>
                  </a:lnTo>
                  <a:lnTo>
                    <a:pt x="22523" y="748571"/>
                  </a:lnTo>
                  <a:cubicBezTo>
                    <a:pt x="17516" y="748571"/>
                    <a:pt x="12393" y="748317"/>
                    <a:pt x="7655" y="746415"/>
                  </a:cubicBezTo>
                  <a:lnTo>
                    <a:pt x="0" y="739073"/>
                  </a:lnTo>
                  <a:lnTo>
                    <a:pt x="0" y="695509"/>
                  </a:lnTo>
                  <a:lnTo>
                    <a:pt x="7383" y="688182"/>
                  </a:lnTo>
                  <a:cubicBezTo>
                    <a:pt x="12092" y="686210"/>
                    <a:pt x="17274" y="685889"/>
                    <a:pt x="22512" y="685891"/>
                  </a:cubicBezTo>
                  <a:lnTo>
                    <a:pt x="39224" y="685887"/>
                  </a:lnTo>
                  <a:lnTo>
                    <a:pt x="39224" y="653214"/>
                  </a:lnTo>
                  <a:lnTo>
                    <a:pt x="22523" y="653214"/>
                  </a:lnTo>
                  <a:cubicBezTo>
                    <a:pt x="18290" y="653214"/>
                    <a:pt x="13640" y="653411"/>
                    <a:pt x="8835" y="654106"/>
                  </a:cubicBezTo>
                  <a:lnTo>
                    <a:pt x="0" y="656450"/>
                  </a:lnTo>
                  <a:lnTo>
                    <a:pt x="0" y="372004"/>
                  </a:lnTo>
                  <a:lnTo>
                    <a:pt x="6609" y="360958"/>
                  </a:lnTo>
                  <a:cubicBezTo>
                    <a:pt x="17859" y="337726"/>
                    <a:pt x="22389" y="313559"/>
                    <a:pt x="21874" y="295697"/>
                  </a:cubicBezTo>
                  <a:cubicBezTo>
                    <a:pt x="21382" y="278601"/>
                    <a:pt x="17083" y="253746"/>
                    <a:pt x="5023" y="229356"/>
                  </a:cubicBezTo>
                  <a:lnTo>
                    <a:pt x="0" y="221231"/>
                  </a:lnTo>
                  <a:lnTo>
                    <a:pt x="0" y="6861"/>
                  </a:lnTo>
                  <a:lnTo>
                    <a:pt x="4240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4C5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8" name="Shape 39"/>
            <p:cNvSpPr/>
            <p:nvPr/>
          </p:nvSpPr>
          <p:spPr>
            <a:xfrm>
              <a:off x="499817" y="213534"/>
              <a:ext cx="39171" cy="131773"/>
            </a:xfrm>
            <a:custGeom>
              <a:avLst/>
              <a:gdLst/>
              <a:ahLst/>
              <a:cxnLst/>
              <a:rect l="0" t="0" r="0" b="0"/>
              <a:pathLst>
                <a:path w="39171" h="131773">
                  <a:moveTo>
                    <a:pt x="0" y="0"/>
                  </a:moveTo>
                  <a:lnTo>
                    <a:pt x="39171" y="0"/>
                  </a:lnTo>
                  <a:lnTo>
                    <a:pt x="39171" y="131773"/>
                  </a:lnTo>
                  <a:lnTo>
                    <a:pt x="33519" y="131134"/>
                  </a:lnTo>
                  <a:cubicBezTo>
                    <a:pt x="13316" y="126752"/>
                    <a:pt x="0" y="105346"/>
                    <a:pt x="0" y="85125"/>
                  </a:cubicBezTo>
                  <a:cubicBezTo>
                    <a:pt x="0" y="75291"/>
                    <a:pt x="0" y="0"/>
                    <a:pt x="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4C5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9" name="Shape 448"/>
            <p:cNvSpPr/>
            <p:nvPr/>
          </p:nvSpPr>
          <p:spPr>
            <a:xfrm>
              <a:off x="496583" y="125791"/>
              <a:ext cx="42406" cy="29665"/>
            </a:xfrm>
            <a:custGeom>
              <a:avLst/>
              <a:gdLst/>
              <a:ahLst/>
              <a:cxnLst/>
              <a:rect l="0" t="0" r="0" b="0"/>
              <a:pathLst>
                <a:path w="42406" h="29665">
                  <a:moveTo>
                    <a:pt x="0" y="0"/>
                  </a:moveTo>
                  <a:lnTo>
                    <a:pt x="42406" y="0"/>
                  </a:lnTo>
                  <a:lnTo>
                    <a:pt x="42406" y="29665"/>
                  </a:lnTo>
                  <a:lnTo>
                    <a:pt x="0" y="29665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4C5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0" name="Shape 449"/>
            <p:cNvSpPr/>
            <p:nvPr/>
          </p:nvSpPr>
          <p:spPr>
            <a:xfrm>
              <a:off x="538988" y="1583054"/>
              <a:ext cx="58824" cy="29542"/>
            </a:xfrm>
            <a:custGeom>
              <a:avLst/>
              <a:gdLst/>
              <a:ahLst/>
              <a:cxnLst/>
              <a:rect l="0" t="0" r="0" b="0"/>
              <a:pathLst>
                <a:path w="58824" h="29542">
                  <a:moveTo>
                    <a:pt x="0" y="0"/>
                  </a:moveTo>
                  <a:lnTo>
                    <a:pt x="58824" y="0"/>
                  </a:lnTo>
                  <a:lnTo>
                    <a:pt x="58824" y="29542"/>
                  </a:lnTo>
                  <a:lnTo>
                    <a:pt x="0" y="29542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4C5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1" name="Shape 42"/>
            <p:cNvSpPr/>
            <p:nvPr/>
          </p:nvSpPr>
          <p:spPr>
            <a:xfrm>
              <a:off x="538988" y="1347674"/>
              <a:ext cx="58824" cy="186004"/>
            </a:xfrm>
            <a:custGeom>
              <a:avLst/>
              <a:gdLst/>
              <a:ahLst/>
              <a:cxnLst/>
              <a:rect l="0" t="0" r="0" b="0"/>
              <a:pathLst>
                <a:path w="58824" h="186004">
                  <a:moveTo>
                    <a:pt x="0" y="0"/>
                  </a:moveTo>
                  <a:lnTo>
                    <a:pt x="9675" y="1175"/>
                  </a:lnTo>
                  <a:cubicBezTo>
                    <a:pt x="15916" y="2018"/>
                    <a:pt x="20222" y="2661"/>
                    <a:pt x="20222" y="2661"/>
                  </a:cubicBezTo>
                  <a:cubicBezTo>
                    <a:pt x="20222" y="2661"/>
                    <a:pt x="34374" y="3622"/>
                    <a:pt x="45637" y="8514"/>
                  </a:cubicBezTo>
                  <a:lnTo>
                    <a:pt x="58824" y="18792"/>
                  </a:lnTo>
                  <a:lnTo>
                    <a:pt x="58824" y="74404"/>
                  </a:lnTo>
                  <a:lnTo>
                    <a:pt x="55533" y="78617"/>
                  </a:lnTo>
                  <a:cubicBezTo>
                    <a:pt x="48141" y="85087"/>
                    <a:pt x="40446" y="87648"/>
                    <a:pt x="39236" y="87750"/>
                  </a:cubicBezTo>
                  <a:cubicBezTo>
                    <a:pt x="39242" y="87752"/>
                    <a:pt x="41976" y="88783"/>
                    <a:pt x="46190" y="91442"/>
                  </a:cubicBezTo>
                  <a:lnTo>
                    <a:pt x="58824" y="102179"/>
                  </a:lnTo>
                  <a:lnTo>
                    <a:pt x="58824" y="172012"/>
                  </a:lnTo>
                  <a:lnTo>
                    <a:pt x="49253" y="179433"/>
                  </a:lnTo>
                  <a:cubicBezTo>
                    <a:pt x="36314" y="185468"/>
                    <a:pt x="23375" y="186004"/>
                    <a:pt x="23375" y="186004"/>
                  </a:cubicBezTo>
                  <a:lnTo>
                    <a:pt x="0" y="186003"/>
                  </a:lnTo>
                  <a:lnTo>
                    <a:pt x="0" y="157087"/>
                  </a:lnTo>
                  <a:lnTo>
                    <a:pt x="4090" y="157087"/>
                  </a:lnTo>
                  <a:cubicBezTo>
                    <a:pt x="4090" y="157087"/>
                    <a:pt x="29390" y="156153"/>
                    <a:pt x="28681" y="136131"/>
                  </a:cubicBezTo>
                  <a:cubicBezTo>
                    <a:pt x="27763" y="110635"/>
                    <a:pt x="2268" y="104250"/>
                    <a:pt x="2268" y="104250"/>
                  </a:cubicBezTo>
                  <a:lnTo>
                    <a:pt x="0" y="104250"/>
                  </a:lnTo>
                  <a:lnTo>
                    <a:pt x="0" y="75188"/>
                  </a:lnTo>
                  <a:lnTo>
                    <a:pt x="2276" y="75124"/>
                  </a:lnTo>
                  <a:cubicBezTo>
                    <a:pt x="2276" y="75124"/>
                    <a:pt x="25946" y="71467"/>
                    <a:pt x="24127" y="47804"/>
                  </a:cubicBezTo>
                  <a:cubicBezTo>
                    <a:pt x="23337" y="37444"/>
                    <a:pt x="13128" y="32139"/>
                    <a:pt x="1893" y="29448"/>
                  </a:cubicBezTo>
                  <a:lnTo>
                    <a:pt x="0" y="2917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4C5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2" name="Shape 43"/>
            <p:cNvSpPr/>
            <p:nvPr/>
          </p:nvSpPr>
          <p:spPr>
            <a:xfrm>
              <a:off x="589104" y="1148938"/>
              <a:ext cx="8709" cy="43547"/>
            </a:xfrm>
            <a:custGeom>
              <a:avLst/>
              <a:gdLst/>
              <a:ahLst/>
              <a:cxnLst/>
              <a:rect l="0" t="0" r="0" b="0"/>
              <a:pathLst>
                <a:path w="8709" h="43547">
                  <a:moveTo>
                    <a:pt x="8709" y="0"/>
                  </a:moveTo>
                  <a:lnTo>
                    <a:pt x="8709" y="43547"/>
                  </a:lnTo>
                  <a:lnTo>
                    <a:pt x="3795" y="38825"/>
                  </a:lnTo>
                  <a:cubicBezTo>
                    <a:pt x="1189" y="33575"/>
                    <a:pt x="0" y="27769"/>
                    <a:pt x="0" y="21732"/>
                  </a:cubicBezTo>
                  <a:cubicBezTo>
                    <a:pt x="0" y="15910"/>
                    <a:pt x="1189" y="10146"/>
                    <a:pt x="3802" y="4870"/>
                  </a:cubicBezTo>
                  <a:lnTo>
                    <a:pt x="870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4C5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3" name="Shape 44"/>
            <p:cNvSpPr/>
            <p:nvPr/>
          </p:nvSpPr>
          <p:spPr>
            <a:xfrm>
              <a:off x="538988" y="919001"/>
              <a:ext cx="58824" cy="401590"/>
            </a:xfrm>
            <a:custGeom>
              <a:avLst/>
              <a:gdLst/>
              <a:ahLst/>
              <a:cxnLst/>
              <a:rect l="0" t="0" r="0" b="0"/>
              <a:pathLst>
                <a:path w="58824" h="401590">
                  <a:moveTo>
                    <a:pt x="0" y="0"/>
                  </a:moveTo>
                  <a:lnTo>
                    <a:pt x="727" y="7838"/>
                  </a:lnTo>
                  <a:cubicBezTo>
                    <a:pt x="7645" y="47298"/>
                    <a:pt x="24625" y="77248"/>
                    <a:pt x="46570" y="99977"/>
                  </a:cubicBezTo>
                  <a:lnTo>
                    <a:pt x="58824" y="110659"/>
                  </a:lnTo>
                  <a:lnTo>
                    <a:pt x="58824" y="190875"/>
                  </a:lnTo>
                  <a:lnTo>
                    <a:pt x="53025" y="192414"/>
                  </a:lnTo>
                  <a:cubicBezTo>
                    <a:pt x="43307" y="196401"/>
                    <a:pt x="34005" y="203585"/>
                    <a:pt x="27212" y="216373"/>
                  </a:cubicBezTo>
                  <a:cubicBezTo>
                    <a:pt x="21488" y="226885"/>
                    <a:pt x="19592" y="239284"/>
                    <a:pt x="19598" y="251668"/>
                  </a:cubicBezTo>
                  <a:cubicBezTo>
                    <a:pt x="19592" y="264026"/>
                    <a:pt x="21733" y="276418"/>
                    <a:pt x="27212" y="286945"/>
                  </a:cubicBezTo>
                  <a:cubicBezTo>
                    <a:pt x="34005" y="299732"/>
                    <a:pt x="43123" y="306911"/>
                    <a:pt x="52692" y="310894"/>
                  </a:cubicBezTo>
                  <a:lnTo>
                    <a:pt x="58824" y="312538"/>
                  </a:lnTo>
                  <a:lnTo>
                    <a:pt x="58824" y="401590"/>
                  </a:lnTo>
                  <a:lnTo>
                    <a:pt x="16517" y="400794"/>
                  </a:lnTo>
                  <a:lnTo>
                    <a:pt x="0" y="39943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4C5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4" name="Shape 45"/>
            <p:cNvSpPr/>
            <p:nvPr/>
          </p:nvSpPr>
          <p:spPr>
            <a:xfrm>
              <a:off x="538988" y="527360"/>
              <a:ext cx="30086" cy="61474"/>
            </a:xfrm>
            <a:custGeom>
              <a:avLst/>
              <a:gdLst/>
              <a:ahLst/>
              <a:cxnLst/>
              <a:rect l="0" t="0" r="0" b="0"/>
              <a:pathLst>
                <a:path w="30086" h="61474">
                  <a:moveTo>
                    <a:pt x="12014" y="0"/>
                  </a:moveTo>
                  <a:cubicBezTo>
                    <a:pt x="17658" y="0"/>
                    <a:pt x="22072" y="1628"/>
                    <a:pt x="25283" y="4911"/>
                  </a:cubicBezTo>
                  <a:cubicBezTo>
                    <a:pt x="28497" y="8198"/>
                    <a:pt x="30086" y="12874"/>
                    <a:pt x="30086" y="18947"/>
                  </a:cubicBezTo>
                  <a:cubicBezTo>
                    <a:pt x="30086" y="24455"/>
                    <a:pt x="28236" y="30032"/>
                    <a:pt x="24570" y="35673"/>
                  </a:cubicBezTo>
                  <a:cubicBezTo>
                    <a:pt x="21845" y="39751"/>
                    <a:pt x="14479" y="47548"/>
                    <a:pt x="2413" y="58998"/>
                  </a:cubicBezTo>
                  <a:lnTo>
                    <a:pt x="0" y="61474"/>
                  </a:lnTo>
                  <a:lnTo>
                    <a:pt x="0" y="4647"/>
                  </a:lnTo>
                  <a:lnTo>
                    <a:pt x="1201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4C5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5" name="Shape 46"/>
            <p:cNvSpPr/>
            <p:nvPr/>
          </p:nvSpPr>
          <p:spPr>
            <a:xfrm>
              <a:off x="538988" y="449299"/>
              <a:ext cx="58824" cy="403217"/>
            </a:xfrm>
            <a:custGeom>
              <a:avLst/>
              <a:gdLst/>
              <a:ahLst/>
              <a:cxnLst/>
              <a:rect l="0" t="0" r="0" b="0"/>
              <a:pathLst>
                <a:path w="58824" h="403217">
                  <a:moveTo>
                    <a:pt x="58824" y="0"/>
                  </a:moveTo>
                  <a:lnTo>
                    <a:pt x="58824" y="302449"/>
                  </a:lnTo>
                  <a:lnTo>
                    <a:pt x="30070" y="332530"/>
                  </a:lnTo>
                  <a:cubicBezTo>
                    <a:pt x="12490" y="356827"/>
                    <a:pt x="4138" y="381552"/>
                    <a:pt x="258" y="401295"/>
                  </a:cubicBezTo>
                  <a:lnTo>
                    <a:pt x="0" y="403217"/>
                  </a:lnTo>
                  <a:lnTo>
                    <a:pt x="0" y="198511"/>
                  </a:lnTo>
                  <a:lnTo>
                    <a:pt x="56884" y="198511"/>
                  </a:lnTo>
                  <a:lnTo>
                    <a:pt x="56884" y="173127"/>
                  </a:lnTo>
                  <a:lnTo>
                    <a:pt x="3842" y="173127"/>
                  </a:lnTo>
                  <a:cubicBezTo>
                    <a:pt x="5235" y="170672"/>
                    <a:pt x="7085" y="168149"/>
                    <a:pt x="9320" y="165563"/>
                  </a:cubicBezTo>
                  <a:cubicBezTo>
                    <a:pt x="11559" y="162975"/>
                    <a:pt x="16914" y="157698"/>
                    <a:pt x="25352" y="149798"/>
                  </a:cubicBezTo>
                  <a:cubicBezTo>
                    <a:pt x="33754" y="141904"/>
                    <a:pt x="39593" y="135831"/>
                    <a:pt x="42837" y="131619"/>
                  </a:cubicBezTo>
                  <a:cubicBezTo>
                    <a:pt x="47700" y="125279"/>
                    <a:pt x="51271" y="119205"/>
                    <a:pt x="53511" y="113399"/>
                  </a:cubicBezTo>
                  <a:cubicBezTo>
                    <a:pt x="55746" y="107592"/>
                    <a:pt x="56884" y="101486"/>
                    <a:pt x="56884" y="95085"/>
                  </a:cubicBezTo>
                  <a:cubicBezTo>
                    <a:pt x="56884" y="83804"/>
                    <a:pt x="52956" y="74378"/>
                    <a:pt x="45108" y="66782"/>
                  </a:cubicBezTo>
                  <a:cubicBezTo>
                    <a:pt x="37253" y="59216"/>
                    <a:pt x="26453" y="55399"/>
                    <a:pt x="12697" y="55399"/>
                  </a:cubicBezTo>
                  <a:lnTo>
                    <a:pt x="0" y="57209"/>
                  </a:lnTo>
                  <a:lnTo>
                    <a:pt x="0" y="3933"/>
                  </a:lnTo>
                  <a:lnTo>
                    <a:pt x="9457" y="2403"/>
                  </a:lnTo>
                  <a:lnTo>
                    <a:pt x="5882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4C5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6" name="Shape 47"/>
            <p:cNvSpPr/>
            <p:nvPr/>
          </p:nvSpPr>
          <p:spPr>
            <a:xfrm>
              <a:off x="538988" y="213534"/>
              <a:ext cx="58824" cy="134295"/>
            </a:xfrm>
            <a:custGeom>
              <a:avLst/>
              <a:gdLst/>
              <a:ahLst/>
              <a:cxnLst/>
              <a:rect l="0" t="0" r="0" b="0"/>
              <a:pathLst>
                <a:path w="58824" h="134295">
                  <a:moveTo>
                    <a:pt x="0" y="0"/>
                  </a:moveTo>
                  <a:lnTo>
                    <a:pt x="3349" y="0"/>
                  </a:lnTo>
                  <a:lnTo>
                    <a:pt x="3349" y="69145"/>
                  </a:lnTo>
                  <a:cubicBezTo>
                    <a:pt x="3349" y="78904"/>
                    <a:pt x="10534" y="91324"/>
                    <a:pt x="33772" y="91324"/>
                  </a:cubicBezTo>
                  <a:cubicBezTo>
                    <a:pt x="43761" y="91324"/>
                    <a:pt x="51258" y="89183"/>
                    <a:pt x="56885" y="85972"/>
                  </a:cubicBezTo>
                  <a:lnTo>
                    <a:pt x="58824" y="84052"/>
                  </a:lnTo>
                  <a:lnTo>
                    <a:pt x="58824" y="125967"/>
                  </a:lnTo>
                  <a:lnTo>
                    <a:pt x="49507" y="130150"/>
                  </a:lnTo>
                  <a:cubicBezTo>
                    <a:pt x="39888" y="132838"/>
                    <a:pt x="31153" y="134175"/>
                    <a:pt x="22295" y="134295"/>
                  </a:cubicBezTo>
                  <a:lnTo>
                    <a:pt x="0" y="13177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4C5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7" name="Shape 48"/>
            <p:cNvSpPr/>
            <p:nvPr/>
          </p:nvSpPr>
          <p:spPr>
            <a:xfrm>
              <a:off x="538988" y="125791"/>
              <a:ext cx="58824" cy="29665"/>
            </a:xfrm>
            <a:custGeom>
              <a:avLst/>
              <a:gdLst/>
              <a:ahLst/>
              <a:cxnLst/>
              <a:rect l="0" t="0" r="0" b="0"/>
              <a:pathLst>
                <a:path w="58824" h="29665">
                  <a:moveTo>
                    <a:pt x="0" y="0"/>
                  </a:moveTo>
                  <a:lnTo>
                    <a:pt x="58824" y="0"/>
                  </a:lnTo>
                  <a:lnTo>
                    <a:pt x="58824" y="29665"/>
                  </a:lnTo>
                  <a:lnTo>
                    <a:pt x="54192" y="29665"/>
                  </a:lnTo>
                  <a:lnTo>
                    <a:pt x="0" y="2966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4C5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8" name="Shape 49"/>
            <p:cNvSpPr/>
            <p:nvPr/>
          </p:nvSpPr>
          <p:spPr>
            <a:xfrm>
              <a:off x="597813" y="1583054"/>
              <a:ext cx="61274" cy="29542"/>
            </a:xfrm>
            <a:custGeom>
              <a:avLst/>
              <a:gdLst/>
              <a:ahLst/>
              <a:cxnLst/>
              <a:rect l="0" t="0" r="0" b="0"/>
              <a:pathLst>
                <a:path w="61274" h="29542">
                  <a:moveTo>
                    <a:pt x="0" y="0"/>
                  </a:moveTo>
                  <a:lnTo>
                    <a:pt x="15406" y="0"/>
                  </a:lnTo>
                  <a:lnTo>
                    <a:pt x="61274" y="0"/>
                  </a:lnTo>
                  <a:lnTo>
                    <a:pt x="61274" y="29542"/>
                  </a:lnTo>
                  <a:lnTo>
                    <a:pt x="0" y="2954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4C5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9" name="Shape 50"/>
            <p:cNvSpPr/>
            <p:nvPr/>
          </p:nvSpPr>
          <p:spPr>
            <a:xfrm>
              <a:off x="642190" y="1476709"/>
              <a:ext cx="16897" cy="56750"/>
            </a:xfrm>
            <a:custGeom>
              <a:avLst/>
              <a:gdLst/>
              <a:ahLst/>
              <a:cxnLst/>
              <a:rect l="0" t="0" r="0" b="0"/>
              <a:pathLst>
                <a:path w="16897" h="56750">
                  <a:moveTo>
                    <a:pt x="16897" y="0"/>
                  </a:moveTo>
                  <a:lnTo>
                    <a:pt x="16897" y="56750"/>
                  </a:lnTo>
                  <a:lnTo>
                    <a:pt x="0" y="56750"/>
                  </a:lnTo>
                  <a:lnTo>
                    <a:pt x="1689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4C5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0" name="Shape 51"/>
            <p:cNvSpPr/>
            <p:nvPr/>
          </p:nvSpPr>
          <p:spPr>
            <a:xfrm>
              <a:off x="597813" y="1449853"/>
              <a:ext cx="16311" cy="69833"/>
            </a:xfrm>
            <a:custGeom>
              <a:avLst/>
              <a:gdLst/>
              <a:ahLst/>
              <a:cxnLst/>
              <a:rect l="0" t="0" r="0" b="0"/>
              <a:pathLst>
                <a:path w="16311" h="69833">
                  <a:moveTo>
                    <a:pt x="0" y="0"/>
                  </a:moveTo>
                  <a:lnTo>
                    <a:pt x="3203" y="2722"/>
                  </a:lnTo>
                  <a:cubicBezTo>
                    <a:pt x="9749" y="9915"/>
                    <a:pt x="16311" y="21533"/>
                    <a:pt x="16307" y="37692"/>
                  </a:cubicBezTo>
                  <a:cubicBezTo>
                    <a:pt x="16307" y="48689"/>
                    <a:pt x="13073" y="57071"/>
                    <a:pt x="8220" y="63458"/>
                  </a:cubicBezTo>
                  <a:lnTo>
                    <a:pt x="0" y="6983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4C5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1" name="Shape 52"/>
            <p:cNvSpPr/>
            <p:nvPr/>
          </p:nvSpPr>
          <p:spPr>
            <a:xfrm>
              <a:off x="597813" y="1366466"/>
              <a:ext cx="11190" cy="55612"/>
            </a:xfrm>
            <a:custGeom>
              <a:avLst/>
              <a:gdLst/>
              <a:ahLst/>
              <a:cxnLst/>
              <a:rect l="0" t="0" r="0" b="0"/>
              <a:pathLst>
                <a:path w="11190" h="55612">
                  <a:moveTo>
                    <a:pt x="0" y="0"/>
                  </a:moveTo>
                  <a:lnTo>
                    <a:pt x="3937" y="3068"/>
                  </a:lnTo>
                  <a:cubicBezTo>
                    <a:pt x="8386" y="9199"/>
                    <a:pt x="11189" y="17132"/>
                    <a:pt x="11189" y="27234"/>
                  </a:cubicBezTo>
                  <a:cubicBezTo>
                    <a:pt x="11190" y="35104"/>
                    <a:pt x="9418" y="41635"/>
                    <a:pt x="6722" y="47006"/>
                  </a:cubicBezTo>
                  <a:lnTo>
                    <a:pt x="0" y="5561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4C5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2" name="Shape 53"/>
            <p:cNvSpPr/>
            <p:nvPr/>
          </p:nvSpPr>
          <p:spPr>
            <a:xfrm>
              <a:off x="597813" y="1029661"/>
              <a:ext cx="61274" cy="291524"/>
            </a:xfrm>
            <a:custGeom>
              <a:avLst/>
              <a:gdLst/>
              <a:ahLst/>
              <a:cxnLst/>
              <a:rect l="0" t="0" r="0" b="0"/>
              <a:pathLst>
                <a:path w="61274" h="291524">
                  <a:moveTo>
                    <a:pt x="0" y="0"/>
                  </a:moveTo>
                  <a:lnTo>
                    <a:pt x="11157" y="9726"/>
                  </a:lnTo>
                  <a:lnTo>
                    <a:pt x="61274" y="36991"/>
                  </a:lnTo>
                  <a:lnTo>
                    <a:pt x="61274" y="289335"/>
                  </a:lnTo>
                  <a:lnTo>
                    <a:pt x="31582" y="291524"/>
                  </a:lnTo>
                  <a:lnTo>
                    <a:pt x="0" y="290930"/>
                  </a:lnTo>
                  <a:lnTo>
                    <a:pt x="0" y="201879"/>
                  </a:lnTo>
                  <a:lnTo>
                    <a:pt x="8324" y="204112"/>
                  </a:lnTo>
                  <a:cubicBezTo>
                    <a:pt x="13099" y="204806"/>
                    <a:pt x="17753" y="205003"/>
                    <a:pt x="22050" y="205003"/>
                  </a:cubicBezTo>
                  <a:lnTo>
                    <a:pt x="39226" y="205003"/>
                  </a:lnTo>
                  <a:lnTo>
                    <a:pt x="39226" y="172336"/>
                  </a:lnTo>
                  <a:lnTo>
                    <a:pt x="22511" y="172336"/>
                  </a:lnTo>
                  <a:cubicBezTo>
                    <a:pt x="17504" y="172336"/>
                    <a:pt x="12380" y="172076"/>
                    <a:pt x="7642" y="170166"/>
                  </a:cubicBezTo>
                  <a:lnTo>
                    <a:pt x="0" y="162824"/>
                  </a:lnTo>
                  <a:lnTo>
                    <a:pt x="0" y="119277"/>
                  </a:lnTo>
                  <a:lnTo>
                    <a:pt x="7386" y="111946"/>
                  </a:lnTo>
                  <a:cubicBezTo>
                    <a:pt x="12094" y="109972"/>
                    <a:pt x="17275" y="109649"/>
                    <a:pt x="22514" y="109649"/>
                  </a:cubicBezTo>
                  <a:lnTo>
                    <a:pt x="39226" y="109643"/>
                  </a:lnTo>
                  <a:lnTo>
                    <a:pt x="39226" y="76976"/>
                  </a:lnTo>
                  <a:lnTo>
                    <a:pt x="22514" y="76979"/>
                  </a:lnTo>
                  <a:cubicBezTo>
                    <a:pt x="18284" y="76979"/>
                    <a:pt x="13636" y="77177"/>
                    <a:pt x="8830" y="77872"/>
                  </a:cubicBezTo>
                  <a:lnTo>
                    <a:pt x="0" y="8021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4C5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3" name="Shape 54"/>
            <p:cNvSpPr/>
            <p:nvPr/>
          </p:nvSpPr>
          <p:spPr>
            <a:xfrm>
              <a:off x="622379" y="796756"/>
              <a:ext cx="36707" cy="176658"/>
            </a:xfrm>
            <a:custGeom>
              <a:avLst/>
              <a:gdLst/>
              <a:ahLst/>
              <a:cxnLst/>
              <a:rect l="0" t="0" r="0" b="0"/>
              <a:pathLst>
                <a:path w="36707" h="176658">
                  <a:moveTo>
                    <a:pt x="36707" y="0"/>
                  </a:moveTo>
                  <a:lnTo>
                    <a:pt x="36707" y="176658"/>
                  </a:lnTo>
                  <a:lnTo>
                    <a:pt x="26400" y="167973"/>
                  </a:lnTo>
                  <a:cubicBezTo>
                    <a:pt x="8791" y="146025"/>
                    <a:pt x="0" y="117908"/>
                    <a:pt x="0" y="87300"/>
                  </a:cubicBezTo>
                  <a:cubicBezTo>
                    <a:pt x="0" y="56997"/>
                    <a:pt x="8137" y="29975"/>
                    <a:pt x="25297" y="9163"/>
                  </a:cubicBezTo>
                  <a:lnTo>
                    <a:pt x="3670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4C5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4" name="Shape 55"/>
            <p:cNvSpPr/>
            <p:nvPr/>
          </p:nvSpPr>
          <p:spPr>
            <a:xfrm>
              <a:off x="641779" y="527360"/>
              <a:ext cx="17307" cy="100242"/>
            </a:xfrm>
            <a:custGeom>
              <a:avLst/>
              <a:gdLst/>
              <a:ahLst/>
              <a:cxnLst/>
              <a:rect l="0" t="0" r="0" b="0"/>
              <a:pathLst>
                <a:path w="17307" h="100242">
                  <a:moveTo>
                    <a:pt x="17291" y="0"/>
                  </a:moveTo>
                  <a:lnTo>
                    <a:pt x="17307" y="6"/>
                  </a:lnTo>
                  <a:lnTo>
                    <a:pt x="17307" y="100236"/>
                  </a:lnTo>
                  <a:lnTo>
                    <a:pt x="17291" y="100242"/>
                  </a:lnTo>
                  <a:cubicBezTo>
                    <a:pt x="14079" y="100242"/>
                    <a:pt x="11224" y="99181"/>
                    <a:pt x="8694" y="97120"/>
                  </a:cubicBezTo>
                  <a:cubicBezTo>
                    <a:pt x="6195" y="95033"/>
                    <a:pt x="4119" y="90886"/>
                    <a:pt x="2463" y="84615"/>
                  </a:cubicBezTo>
                  <a:cubicBezTo>
                    <a:pt x="842" y="78375"/>
                    <a:pt x="0" y="66896"/>
                    <a:pt x="0" y="50170"/>
                  </a:cubicBezTo>
                  <a:cubicBezTo>
                    <a:pt x="0" y="33448"/>
                    <a:pt x="940" y="21568"/>
                    <a:pt x="2755" y="14501"/>
                  </a:cubicBezTo>
                  <a:cubicBezTo>
                    <a:pt x="4150" y="9061"/>
                    <a:pt x="6130" y="5278"/>
                    <a:pt x="8658" y="3153"/>
                  </a:cubicBezTo>
                  <a:cubicBezTo>
                    <a:pt x="11189" y="1063"/>
                    <a:pt x="14079" y="0"/>
                    <a:pt x="1729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4C5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5" name="Shape 56"/>
            <p:cNvSpPr/>
            <p:nvPr/>
          </p:nvSpPr>
          <p:spPr>
            <a:xfrm>
              <a:off x="597813" y="447412"/>
              <a:ext cx="61274" cy="304335"/>
            </a:xfrm>
            <a:custGeom>
              <a:avLst/>
              <a:gdLst/>
              <a:ahLst/>
              <a:cxnLst/>
              <a:rect l="0" t="0" r="0" b="0"/>
              <a:pathLst>
                <a:path w="61274" h="304335">
                  <a:moveTo>
                    <a:pt x="38751" y="0"/>
                  </a:moveTo>
                  <a:lnTo>
                    <a:pt x="61274" y="1249"/>
                  </a:lnTo>
                  <a:lnTo>
                    <a:pt x="61274" y="57289"/>
                  </a:lnTo>
                  <a:lnTo>
                    <a:pt x="61258" y="57286"/>
                  </a:lnTo>
                  <a:cubicBezTo>
                    <a:pt x="47761" y="57286"/>
                    <a:pt x="37250" y="62164"/>
                    <a:pt x="29721" y="71888"/>
                  </a:cubicBezTo>
                  <a:cubicBezTo>
                    <a:pt x="20606" y="83668"/>
                    <a:pt x="16034" y="102977"/>
                    <a:pt x="16034" y="129819"/>
                  </a:cubicBezTo>
                  <a:cubicBezTo>
                    <a:pt x="16034" y="157161"/>
                    <a:pt x="20182" y="176175"/>
                    <a:pt x="28491" y="186824"/>
                  </a:cubicBezTo>
                  <a:cubicBezTo>
                    <a:pt x="36795" y="197510"/>
                    <a:pt x="47728" y="202820"/>
                    <a:pt x="61258" y="202820"/>
                  </a:cubicBezTo>
                  <a:lnTo>
                    <a:pt x="61274" y="202817"/>
                  </a:lnTo>
                  <a:lnTo>
                    <a:pt x="61274" y="266478"/>
                  </a:lnTo>
                  <a:lnTo>
                    <a:pt x="56427" y="268218"/>
                  </a:lnTo>
                  <a:cubicBezTo>
                    <a:pt x="36030" y="277234"/>
                    <a:pt x="19129" y="287709"/>
                    <a:pt x="5131" y="298968"/>
                  </a:cubicBezTo>
                  <a:lnTo>
                    <a:pt x="0" y="304335"/>
                  </a:lnTo>
                  <a:lnTo>
                    <a:pt x="0" y="1887"/>
                  </a:lnTo>
                  <a:lnTo>
                    <a:pt x="3875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4C5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6" name="Shape 57"/>
            <p:cNvSpPr/>
            <p:nvPr/>
          </p:nvSpPr>
          <p:spPr>
            <a:xfrm>
              <a:off x="597813" y="213534"/>
              <a:ext cx="59598" cy="194871"/>
            </a:xfrm>
            <a:custGeom>
              <a:avLst/>
              <a:gdLst/>
              <a:ahLst/>
              <a:cxnLst/>
              <a:rect l="0" t="0" r="0" b="0"/>
              <a:pathLst>
                <a:path w="59598" h="194871">
                  <a:moveTo>
                    <a:pt x="14990" y="0"/>
                  </a:moveTo>
                  <a:lnTo>
                    <a:pt x="59598" y="0"/>
                  </a:lnTo>
                  <a:lnTo>
                    <a:pt x="59598" y="194871"/>
                  </a:lnTo>
                  <a:cubicBezTo>
                    <a:pt x="44928" y="194202"/>
                    <a:pt x="30380" y="194202"/>
                    <a:pt x="14990" y="194871"/>
                  </a:cubicBezTo>
                  <a:lnTo>
                    <a:pt x="14990" y="117100"/>
                  </a:lnTo>
                  <a:cubicBezTo>
                    <a:pt x="14990" y="117100"/>
                    <a:pt x="13113" y="119190"/>
                    <a:pt x="9136" y="121866"/>
                  </a:cubicBezTo>
                  <a:lnTo>
                    <a:pt x="0" y="125967"/>
                  </a:lnTo>
                  <a:lnTo>
                    <a:pt x="0" y="84052"/>
                  </a:lnTo>
                  <a:lnTo>
                    <a:pt x="9953" y="74197"/>
                  </a:lnTo>
                  <a:cubicBezTo>
                    <a:pt x="14969" y="65634"/>
                    <a:pt x="14990" y="57071"/>
                    <a:pt x="14990" y="57071"/>
                  </a:cubicBezTo>
                  <a:lnTo>
                    <a:pt x="1499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4C5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7" name="Shape 450"/>
            <p:cNvSpPr/>
            <p:nvPr/>
          </p:nvSpPr>
          <p:spPr>
            <a:xfrm>
              <a:off x="597813" y="125791"/>
              <a:ext cx="61274" cy="29665"/>
            </a:xfrm>
            <a:custGeom>
              <a:avLst/>
              <a:gdLst/>
              <a:ahLst/>
              <a:cxnLst/>
              <a:rect l="0" t="0" r="0" b="0"/>
              <a:pathLst>
                <a:path w="61274" h="29665">
                  <a:moveTo>
                    <a:pt x="0" y="0"/>
                  </a:moveTo>
                  <a:lnTo>
                    <a:pt x="61274" y="0"/>
                  </a:lnTo>
                  <a:lnTo>
                    <a:pt x="61274" y="29665"/>
                  </a:lnTo>
                  <a:lnTo>
                    <a:pt x="0" y="29665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4C5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8" name="Shape 451"/>
            <p:cNvSpPr/>
            <p:nvPr/>
          </p:nvSpPr>
          <p:spPr>
            <a:xfrm>
              <a:off x="659086" y="1583054"/>
              <a:ext cx="69305" cy="29542"/>
            </a:xfrm>
            <a:custGeom>
              <a:avLst/>
              <a:gdLst/>
              <a:ahLst/>
              <a:cxnLst/>
              <a:rect l="0" t="0" r="0" b="0"/>
              <a:pathLst>
                <a:path w="69305" h="29542">
                  <a:moveTo>
                    <a:pt x="0" y="0"/>
                  </a:moveTo>
                  <a:lnTo>
                    <a:pt x="69305" y="0"/>
                  </a:lnTo>
                  <a:lnTo>
                    <a:pt x="69305" y="29542"/>
                  </a:lnTo>
                  <a:lnTo>
                    <a:pt x="0" y="29542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4C5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9" name="Shape 60"/>
            <p:cNvSpPr/>
            <p:nvPr/>
          </p:nvSpPr>
          <p:spPr>
            <a:xfrm>
              <a:off x="659086" y="1347989"/>
              <a:ext cx="69305" cy="185470"/>
            </a:xfrm>
            <a:custGeom>
              <a:avLst/>
              <a:gdLst/>
              <a:ahLst/>
              <a:cxnLst/>
              <a:rect l="0" t="0" r="0" b="0"/>
              <a:pathLst>
                <a:path w="69305" h="185470">
                  <a:moveTo>
                    <a:pt x="69305" y="0"/>
                  </a:moveTo>
                  <a:lnTo>
                    <a:pt x="69305" y="32498"/>
                  </a:lnTo>
                  <a:lnTo>
                    <a:pt x="60645" y="32916"/>
                  </a:lnTo>
                  <a:lnTo>
                    <a:pt x="41535" y="113949"/>
                  </a:lnTo>
                  <a:lnTo>
                    <a:pt x="69305" y="113949"/>
                  </a:lnTo>
                  <a:lnTo>
                    <a:pt x="69305" y="144639"/>
                  </a:lnTo>
                  <a:lnTo>
                    <a:pt x="33464" y="144639"/>
                  </a:lnTo>
                  <a:lnTo>
                    <a:pt x="23284" y="185470"/>
                  </a:lnTo>
                  <a:lnTo>
                    <a:pt x="0" y="185470"/>
                  </a:lnTo>
                  <a:lnTo>
                    <a:pt x="0" y="128719"/>
                  </a:lnTo>
                  <a:lnTo>
                    <a:pt x="37373" y="3196"/>
                  </a:lnTo>
                  <a:lnTo>
                    <a:pt x="6930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4C5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0" name="Shape 61"/>
            <p:cNvSpPr/>
            <p:nvPr/>
          </p:nvSpPr>
          <p:spPr>
            <a:xfrm>
              <a:off x="659086" y="1066652"/>
              <a:ext cx="69305" cy="252344"/>
            </a:xfrm>
            <a:custGeom>
              <a:avLst/>
              <a:gdLst/>
              <a:ahLst/>
              <a:cxnLst/>
              <a:rect l="0" t="0" r="0" b="0"/>
              <a:pathLst>
                <a:path w="69305" h="252344">
                  <a:moveTo>
                    <a:pt x="0" y="0"/>
                  </a:moveTo>
                  <a:lnTo>
                    <a:pt x="2107" y="1147"/>
                  </a:lnTo>
                  <a:cubicBezTo>
                    <a:pt x="19960" y="8200"/>
                    <a:pt x="37755" y="13063"/>
                    <a:pt x="53981" y="16413"/>
                  </a:cubicBezTo>
                  <a:lnTo>
                    <a:pt x="69305" y="18804"/>
                  </a:lnTo>
                  <a:lnTo>
                    <a:pt x="69305" y="60479"/>
                  </a:lnTo>
                  <a:lnTo>
                    <a:pt x="41474" y="115926"/>
                  </a:lnTo>
                  <a:cubicBezTo>
                    <a:pt x="40758" y="117517"/>
                    <a:pt x="39771" y="119350"/>
                    <a:pt x="39076" y="120667"/>
                  </a:cubicBezTo>
                  <a:cubicBezTo>
                    <a:pt x="38587" y="121200"/>
                    <a:pt x="38371" y="121982"/>
                    <a:pt x="37899" y="122763"/>
                  </a:cubicBezTo>
                  <a:cubicBezTo>
                    <a:pt x="37643" y="123022"/>
                    <a:pt x="37647" y="123555"/>
                    <a:pt x="37406" y="123555"/>
                  </a:cubicBezTo>
                  <a:cubicBezTo>
                    <a:pt x="37406" y="123555"/>
                    <a:pt x="37168" y="123285"/>
                    <a:pt x="37168" y="123022"/>
                  </a:cubicBezTo>
                  <a:cubicBezTo>
                    <a:pt x="37176" y="122513"/>
                    <a:pt x="37168" y="121207"/>
                    <a:pt x="37176" y="119605"/>
                  </a:cubicBezTo>
                  <a:lnTo>
                    <a:pt x="37176" y="39794"/>
                  </a:lnTo>
                  <a:lnTo>
                    <a:pt x="6654" y="39794"/>
                  </a:lnTo>
                  <a:lnTo>
                    <a:pt x="6654" y="167280"/>
                  </a:lnTo>
                  <a:lnTo>
                    <a:pt x="36023" y="167276"/>
                  </a:lnTo>
                  <a:lnTo>
                    <a:pt x="69305" y="100468"/>
                  </a:lnTo>
                  <a:lnTo>
                    <a:pt x="69305" y="246162"/>
                  </a:lnTo>
                  <a:lnTo>
                    <a:pt x="57189" y="248127"/>
                  </a:lnTo>
                  <a:lnTo>
                    <a:pt x="0" y="2523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4C5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1" name="Shape 62"/>
            <p:cNvSpPr/>
            <p:nvPr/>
          </p:nvSpPr>
          <p:spPr>
            <a:xfrm>
              <a:off x="659086" y="764954"/>
              <a:ext cx="69305" cy="243451"/>
            </a:xfrm>
            <a:custGeom>
              <a:avLst/>
              <a:gdLst/>
              <a:ahLst/>
              <a:cxnLst/>
              <a:rect l="0" t="0" r="0" b="0"/>
              <a:pathLst>
                <a:path w="69305" h="243451">
                  <a:moveTo>
                    <a:pt x="69305" y="0"/>
                  </a:moveTo>
                  <a:lnTo>
                    <a:pt x="69305" y="243451"/>
                  </a:lnTo>
                  <a:lnTo>
                    <a:pt x="69006" y="243428"/>
                  </a:lnTo>
                  <a:cubicBezTo>
                    <a:pt x="51369" y="240463"/>
                    <a:pt x="35942" y="235037"/>
                    <a:pt x="22725" y="227608"/>
                  </a:cubicBezTo>
                  <a:lnTo>
                    <a:pt x="0" y="208460"/>
                  </a:lnTo>
                  <a:lnTo>
                    <a:pt x="0" y="31802"/>
                  </a:lnTo>
                  <a:lnTo>
                    <a:pt x="21207" y="14772"/>
                  </a:lnTo>
                  <a:cubicBezTo>
                    <a:pt x="34410" y="7838"/>
                    <a:pt x="49979" y="2822"/>
                    <a:pt x="68026" y="91"/>
                  </a:cubicBezTo>
                  <a:lnTo>
                    <a:pt x="6930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4C5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2" name="Shape 63"/>
            <p:cNvSpPr/>
            <p:nvPr/>
          </p:nvSpPr>
          <p:spPr>
            <a:xfrm>
              <a:off x="659086" y="527366"/>
              <a:ext cx="17307" cy="100230"/>
            </a:xfrm>
            <a:custGeom>
              <a:avLst/>
              <a:gdLst/>
              <a:ahLst/>
              <a:cxnLst/>
              <a:rect l="0" t="0" r="0" b="0"/>
              <a:pathLst>
                <a:path w="17307" h="100230">
                  <a:moveTo>
                    <a:pt x="0" y="0"/>
                  </a:moveTo>
                  <a:lnTo>
                    <a:pt x="8613" y="3147"/>
                  </a:lnTo>
                  <a:cubicBezTo>
                    <a:pt x="11112" y="5272"/>
                    <a:pt x="13188" y="9452"/>
                    <a:pt x="14844" y="15690"/>
                  </a:cubicBezTo>
                  <a:cubicBezTo>
                    <a:pt x="16461" y="21961"/>
                    <a:pt x="17307" y="33442"/>
                    <a:pt x="17307" y="50164"/>
                  </a:cubicBezTo>
                  <a:cubicBezTo>
                    <a:pt x="17307" y="66890"/>
                    <a:pt x="16367" y="78734"/>
                    <a:pt x="14550" y="85735"/>
                  </a:cubicBezTo>
                  <a:cubicBezTo>
                    <a:pt x="13153" y="91179"/>
                    <a:pt x="11177" y="94958"/>
                    <a:pt x="8646" y="97050"/>
                  </a:cubicBezTo>
                  <a:lnTo>
                    <a:pt x="0" y="10023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4C5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3" name="Shape 64"/>
            <p:cNvSpPr/>
            <p:nvPr/>
          </p:nvSpPr>
          <p:spPr>
            <a:xfrm>
              <a:off x="659086" y="448661"/>
              <a:ext cx="69305" cy="265229"/>
            </a:xfrm>
            <a:custGeom>
              <a:avLst/>
              <a:gdLst/>
              <a:ahLst/>
              <a:cxnLst/>
              <a:rect l="0" t="0" r="0" b="0"/>
              <a:pathLst>
                <a:path w="69305" h="265229">
                  <a:moveTo>
                    <a:pt x="0" y="0"/>
                  </a:moveTo>
                  <a:lnTo>
                    <a:pt x="57343" y="3179"/>
                  </a:lnTo>
                  <a:lnTo>
                    <a:pt x="69305" y="5072"/>
                  </a:lnTo>
                  <a:lnTo>
                    <a:pt x="69305" y="76844"/>
                  </a:lnTo>
                  <a:lnTo>
                    <a:pt x="67742" y="78878"/>
                  </a:lnTo>
                  <a:cubicBezTo>
                    <a:pt x="65256" y="84275"/>
                    <a:pt x="63617" y="90729"/>
                    <a:pt x="62823" y="98244"/>
                  </a:cubicBezTo>
                  <a:lnTo>
                    <a:pt x="69305" y="98908"/>
                  </a:lnTo>
                  <a:lnTo>
                    <a:pt x="69305" y="171241"/>
                  </a:lnTo>
                  <a:lnTo>
                    <a:pt x="68827" y="171875"/>
                  </a:lnTo>
                  <a:cubicBezTo>
                    <a:pt x="63729" y="180468"/>
                    <a:pt x="60712" y="189557"/>
                    <a:pt x="59675" y="199148"/>
                  </a:cubicBezTo>
                  <a:lnTo>
                    <a:pt x="69305" y="199148"/>
                  </a:lnTo>
                  <a:lnTo>
                    <a:pt x="69305" y="246188"/>
                  </a:lnTo>
                  <a:lnTo>
                    <a:pt x="40042" y="250855"/>
                  </a:lnTo>
                  <a:lnTo>
                    <a:pt x="0" y="265229"/>
                  </a:lnTo>
                  <a:lnTo>
                    <a:pt x="0" y="201568"/>
                  </a:lnTo>
                  <a:lnTo>
                    <a:pt x="18017" y="197933"/>
                  </a:lnTo>
                  <a:cubicBezTo>
                    <a:pt x="23276" y="195507"/>
                    <a:pt x="27785" y="191865"/>
                    <a:pt x="31549" y="187006"/>
                  </a:cubicBezTo>
                  <a:cubicBezTo>
                    <a:pt x="40664" y="175189"/>
                    <a:pt x="45239" y="155815"/>
                    <a:pt x="45239" y="128869"/>
                  </a:cubicBezTo>
                  <a:cubicBezTo>
                    <a:pt x="45239" y="101829"/>
                    <a:pt x="40700" y="82483"/>
                    <a:pt x="31647" y="70836"/>
                  </a:cubicBezTo>
                  <a:cubicBezTo>
                    <a:pt x="27850" y="65908"/>
                    <a:pt x="23316" y="62208"/>
                    <a:pt x="18041" y="59741"/>
                  </a:cubicBezTo>
                  <a:lnTo>
                    <a:pt x="0" y="5604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4C5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4" name="Shape 65"/>
            <p:cNvSpPr/>
            <p:nvPr/>
          </p:nvSpPr>
          <p:spPr>
            <a:xfrm>
              <a:off x="703315" y="216843"/>
              <a:ext cx="25077" cy="198462"/>
            </a:xfrm>
            <a:custGeom>
              <a:avLst/>
              <a:gdLst/>
              <a:ahLst/>
              <a:cxnLst/>
              <a:rect l="0" t="0" r="0" b="0"/>
              <a:pathLst>
                <a:path w="25077" h="198462">
                  <a:moveTo>
                    <a:pt x="0" y="0"/>
                  </a:moveTo>
                  <a:lnTo>
                    <a:pt x="25077" y="0"/>
                  </a:lnTo>
                  <a:lnTo>
                    <a:pt x="25077" y="198462"/>
                  </a:lnTo>
                  <a:lnTo>
                    <a:pt x="0" y="19438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4C5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5" name="Shape 452"/>
            <p:cNvSpPr/>
            <p:nvPr/>
          </p:nvSpPr>
          <p:spPr>
            <a:xfrm>
              <a:off x="659086" y="125791"/>
              <a:ext cx="69305" cy="29665"/>
            </a:xfrm>
            <a:custGeom>
              <a:avLst/>
              <a:gdLst/>
              <a:ahLst/>
              <a:cxnLst/>
              <a:rect l="0" t="0" r="0" b="0"/>
              <a:pathLst>
                <a:path w="69305" h="29665">
                  <a:moveTo>
                    <a:pt x="0" y="0"/>
                  </a:moveTo>
                  <a:lnTo>
                    <a:pt x="69305" y="0"/>
                  </a:lnTo>
                  <a:lnTo>
                    <a:pt x="69305" y="29665"/>
                  </a:lnTo>
                  <a:lnTo>
                    <a:pt x="0" y="29665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4C5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6" name="Shape 67"/>
            <p:cNvSpPr/>
            <p:nvPr/>
          </p:nvSpPr>
          <p:spPr>
            <a:xfrm>
              <a:off x="728391" y="1583054"/>
              <a:ext cx="122740" cy="29542"/>
            </a:xfrm>
            <a:custGeom>
              <a:avLst/>
              <a:gdLst/>
              <a:ahLst/>
              <a:cxnLst/>
              <a:rect l="0" t="0" r="0" b="0"/>
              <a:pathLst>
                <a:path w="122740" h="29542">
                  <a:moveTo>
                    <a:pt x="0" y="0"/>
                  </a:moveTo>
                  <a:lnTo>
                    <a:pt x="31499" y="0"/>
                  </a:lnTo>
                  <a:lnTo>
                    <a:pt x="122740" y="0"/>
                  </a:lnTo>
                  <a:lnTo>
                    <a:pt x="122740" y="29542"/>
                  </a:lnTo>
                  <a:lnTo>
                    <a:pt x="0" y="2954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4C5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7" name="Shape 68"/>
            <p:cNvSpPr/>
            <p:nvPr/>
          </p:nvSpPr>
          <p:spPr>
            <a:xfrm>
              <a:off x="728391" y="1343124"/>
              <a:ext cx="88182" cy="190548"/>
            </a:xfrm>
            <a:custGeom>
              <a:avLst/>
              <a:gdLst/>
              <a:ahLst/>
              <a:cxnLst/>
              <a:rect l="0" t="0" r="0" b="0"/>
              <a:pathLst>
                <a:path w="88182" h="190548">
                  <a:moveTo>
                    <a:pt x="36591" y="0"/>
                  </a:moveTo>
                  <a:lnTo>
                    <a:pt x="88182" y="190220"/>
                  </a:lnTo>
                  <a:lnTo>
                    <a:pt x="48313" y="190548"/>
                  </a:lnTo>
                  <a:lnTo>
                    <a:pt x="38678" y="149504"/>
                  </a:lnTo>
                  <a:lnTo>
                    <a:pt x="0" y="149504"/>
                  </a:lnTo>
                  <a:lnTo>
                    <a:pt x="0" y="118814"/>
                  </a:lnTo>
                  <a:lnTo>
                    <a:pt x="27770" y="118814"/>
                  </a:lnTo>
                  <a:lnTo>
                    <a:pt x="10477" y="36857"/>
                  </a:lnTo>
                  <a:lnTo>
                    <a:pt x="0" y="37363"/>
                  </a:lnTo>
                  <a:lnTo>
                    <a:pt x="0" y="4865"/>
                  </a:lnTo>
                  <a:lnTo>
                    <a:pt x="3408" y="4524"/>
                  </a:lnTo>
                  <a:cubicBezTo>
                    <a:pt x="15119" y="3018"/>
                    <a:pt x="26469" y="1348"/>
                    <a:pt x="3659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4C5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8" name="Shape 69"/>
            <p:cNvSpPr/>
            <p:nvPr/>
          </p:nvSpPr>
          <p:spPr>
            <a:xfrm>
              <a:off x="728391" y="1085269"/>
              <a:ext cx="122740" cy="227545"/>
            </a:xfrm>
            <a:custGeom>
              <a:avLst/>
              <a:gdLst/>
              <a:ahLst/>
              <a:cxnLst/>
              <a:rect l="0" t="0" r="0" b="0"/>
              <a:pathLst>
                <a:path w="122740" h="227545">
                  <a:moveTo>
                    <a:pt x="122740" y="0"/>
                  </a:moveTo>
                  <a:lnTo>
                    <a:pt x="122740" y="65238"/>
                  </a:lnTo>
                  <a:lnTo>
                    <a:pt x="106554" y="97494"/>
                  </a:lnTo>
                  <a:cubicBezTo>
                    <a:pt x="105822" y="99073"/>
                    <a:pt x="104854" y="100898"/>
                    <a:pt x="104156" y="102231"/>
                  </a:cubicBezTo>
                  <a:cubicBezTo>
                    <a:pt x="103677" y="102752"/>
                    <a:pt x="103436" y="103548"/>
                    <a:pt x="102971" y="104332"/>
                  </a:cubicBezTo>
                  <a:cubicBezTo>
                    <a:pt x="102702" y="104610"/>
                    <a:pt x="102702" y="105129"/>
                    <a:pt x="102470" y="105129"/>
                  </a:cubicBezTo>
                  <a:cubicBezTo>
                    <a:pt x="102470" y="105129"/>
                    <a:pt x="102237" y="104876"/>
                    <a:pt x="102237" y="104610"/>
                  </a:cubicBezTo>
                  <a:cubicBezTo>
                    <a:pt x="102237" y="104069"/>
                    <a:pt x="102241" y="102752"/>
                    <a:pt x="102241" y="101143"/>
                  </a:cubicBezTo>
                  <a:lnTo>
                    <a:pt x="102237" y="21349"/>
                  </a:lnTo>
                  <a:lnTo>
                    <a:pt x="71716" y="21346"/>
                  </a:lnTo>
                  <a:lnTo>
                    <a:pt x="71716" y="148832"/>
                  </a:lnTo>
                  <a:lnTo>
                    <a:pt x="101077" y="148832"/>
                  </a:lnTo>
                  <a:lnTo>
                    <a:pt x="122740" y="105388"/>
                  </a:lnTo>
                  <a:lnTo>
                    <a:pt x="122740" y="201474"/>
                  </a:lnTo>
                  <a:lnTo>
                    <a:pt x="118773" y="202806"/>
                  </a:lnTo>
                  <a:cubicBezTo>
                    <a:pt x="95869" y="209389"/>
                    <a:pt x="73411" y="214791"/>
                    <a:pt x="51547" y="219184"/>
                  </a:cubicBezTo>
                  <a:lnTo>
                    <a:pt x="0" y="227545"/>
                  </a:lnTo>
                  <a:lnTo>
                    <a:pt x="0" y="81851"/>
                  </a:lnTo>
                  <a:lnTo>
                    <a:pt x="3852" y="74118"/>
                  </a:lnTo>
                  <a:cubicBezTo>
                    <a:pt x="4587" y="72548"/>
                    <a:pt x="5562" y="70684"/>
                    <a:pt x="6260" y="69114"/>
                  </a:cubicBezTo>
                  <a:cubicBezTo>
                    <a:pt x="6729" y="68575"/>
                    <a:pt x="6970" y="67789"/>
                    <a:pt x="7442" y="67015"/>
                  </a:cubicBezTo>
                  <a:cubicBezTo>
                    <a:pt x="7931" y="65986"/>
                    <a:pt x="8417" y="64658"/>
                    <a:pt x="8640" y="65986"/>
                  </a:cubicBezTo>
                  <a:cubicBezTo>
                    <a:pt x="9098" y="67540"/>
                    <a:pt x="8874" y="69106"/>
                    <a:pt x="8867" y="70425"/>
                  </a:cubicBezTo>
                  <a:lnTo>
                    <a:pt x="8867" y="149218"/>
                  </a:lnTo>
                  <a:lnTo>
                    <a:pt x="39402" y="149218"/>
                  </a:lnTo>
                  <a:lnTo>
                    <a:pt x="39406" y="21177"/>
                  </a:lnTo>
                  <a:lnTo>
                    <a:pt x="10383" y="21177"/>
                  </a:lnTo>
                  <a:lnTo>
                    <a:pt x="0" y="41862"/>
                  </a:lnTo>
                  <a:lnTo>
                    <a:pt x="0" y="187"/>
                  </a:lnTo>
                  <a:lnTo>
                    <a:pt x="19835" y="3281"/>
                  </a:lnTo>
                  <a:cubicBezTo>
                    <a:pt x="40236" y="5465"/>
                    <a:pt x="53529" y="5167"/>
                    <a:pt x="53529" y="5167"/>
                  </a:cubicBezTo>
                  <a:cubicBezTo>
                    <a:pt x="74081" y="4403"/>
                    <a:pt x="93861" y="3034"/>
                    <a:pt x="112742" y="1225"/>
                  </a:cubicBezTo>
                  <a:lnTo>
                    <a:pt x="12274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4C5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9" name="Shape 70"/>
            <p:cNvSpPr/>
            <p:nvPr/>
          </p:nvSpPr>
          <p:spPr>
            <a:xfrm>
              <a:off x="728391" y="762671"/>
              <a:ext cx="122740" cy="248295"/>
            </a:xfrm>
            <a:custGeom>
              <a:avLst/>
              <a:gdLst/>
              <a:ahLst/>
              <a:cxnLst/>
              <a:rect l="0" t="0" r="0" b="0"/>
              <a:pathLst>
                <a:path w="122740" h="248295">
                  <a:moveTo>
                    <a:pt x="32105" y="0"/>
                  </a:moveTo>
                  <a:lnTo>
                    <a:pt x="122740" y="0"/>
                  </a:lnTo>
                  <a:lnTo>
                    <a:pt x="122740" y="93273"/>
                  </a:lnTo>
                  <a:lnTo>
                    <a:pt x="40501" y="93273"/>
                  </a:lnTo>
                  <a:cubicBezTo>
                    <a:pt x="14357" y="93273"/>
                    <a:pt x="1508" y="107666"/>
                    <a:pt x="1508" y="124125"/>
                  </a:cubicBezTo>
                  <a:cubicBezTo>
                    <a:pt x="1508" y="139889"/>
                    <a:pt x="12306" y="157745"/>
                    <a:pt x="40501" y="157745"/>
                  </a:cubicBezTo>
                  <a:lnTo>
                    <a:pt x="122740" y="157745"/>
                  </a:lnTo>
                  <a:lnTo>
                    <a:pt x="122740" y="248295"/>
                  </a:lnTo>
                  <a:lnTo>
                    <a:pt x="32105" y="248295"/>
                  </a:lnTo>
                  <a:lnTo>
                    <a:pt x="0" y="245735"/>
                  </a:lnTo>
                  <a:lnTo>
                    <a:pt x="0" y="2284"/>
                  </a:lnTo>
                  <a:lnTo>
                    <a:pt x="3210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4C5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0" name="Shape 71"/>
            <p:cNvSpPr/>
            <p:nvPr/>
          </p:nvSpPr>
          <p:spPr>
            <a:xfrm>
              <a:off x="728391" y="527360"/>
              <a:ext cx="57200" cy="92542"/>
            </a:xfrm>
            <a:custGeom>
              <a:avLst/>
              <a:gdLst/>
              <a:ahLst/>
              <a:cxnLst/>
              <a:rect l="0" t="0" r="0" b="0"/>
              <a:pathLst>
                <a:path w="57200" h="92542">
                  <a:moveTo>
                    <a:pt x="39132" y="0"/>
                  </a:moveTo>
                  <a:cubicBezTo>
                    <a:pt x="44777" y="0"/>
                    <a:pt x="49190" y="1628"/>
                    <a:pt x="52402" y="4911"/>
                  </a:cubicBezTo>
                  <a:cubicBezTo>
                    <a:pt x="55613" y="8198"/>
                    <a:pt x="57200" y="12874"/>
                    <a:pt x="57200" y="18947"/>
                  </a:cubicBezTo>
                  <a:cubicBezTo>
                    <a:pt x="57200" y="24455"/>
                    <a:pt x="55354" y="30032"/>
                    <a:pt x="51686" y="35673"/>
                  </a:cubicBezTo>
                  <a:cubicBezTo>
                    <a:pt x="48960" y="39751"/>
                    <a:pt x="41598" y="47548"/>
                    <a:pt x="29528" y="58998"/>
                  </a:cubicBezTo>
                  <a:cubicBezTo>
                    <a:pt x="22067" y="66098"/>
                    <a:pt x="15830" y="72493"/>
                    <a:pt x="10826" y="78188"/>
                  </a:cubicBezTo>
                  <a:lnTo>
                    <a:pt x="0" y="92542"/>
                  </a:lnTo>
                  <a:lnTo>
                    <a:pt x="0" y="20208"/>
                  </a:lnTo>
                  <a:lnTo>
                    <a:pt x="20121" y="22267"/>
                  </a:lnTo>
                  <a:cubicBezTo>
                    <a:pt x="20643" y="14302"/>
                    <a:pt x="22555" y="8594"/>
                    <a:pt x="25834" y="5145"/>
                  </a:cubicBezTo>
                  <a:cubicBezTo>
                    <a:pt x="29142" y="1729"/>
                    <a:pt x="33553" y="0"/>
                    <a:pt x="3913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4C5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1" name="Shape 72"/>
            <p:cNvSpPr/>
            <p:nvPr/>
          </p:nvSpPr>
          <p:spPr>
            <a:xfrm>
              <a:off x="728391" y="453733"/>
              <a:ext cx="122740" cy="241142"/>
            </a:xfrm>
            <a:custGeom>
              <a:avLst/>
              <a:gdLst/>
              <a:ahLst/>
              <a:cxnLst/>
              <a:rect l="0" t="0" r="0" b="0"/>
              <a:pathLst>
                <a:path w="122740" h="241142">
                  <a:moveTo>
                    <a:pt x="0" y="0"/>
                  </a:moveTo>
                  <a:lnTo>
                    <a:pt x="60743" y="9614"/>
                  </a:lnTo>
                  <a:lnTo>
                    <a:pt x="122740" y="26834"/>
                  </a:lnTo>
                  <a:lnTo>
                    <a:pt x="122740" y="57637"/>
                  </a:lnTo>
                  <a:lnTo>
                    <a:pt x="116701" y="60786"/>
                  </a:lnTo>
                  <a:cubicBezTo>
                    <a:pt x="108332" y="67355"/>
                    <a:pt x="103367" y="78141"/>
                    <a:pt x="101776" y="93172"/>
                  </a:cubicBezTo>
                  <a:lnTo>
                    <a:pt x="122740" y="95317"/>
                  </a:lnTo>
                  <a:lnTo>
                    <a:pt x="122740" y="148065"/>
                  </a:lnTo>
                  <a:lnTo>
                    <a:pt x="119085" y="151815"/>
                  </a:lnTo>
                  <a:cubicBezTo>
                    <a:pt x="114081" y="157509"/>
                    <a:pt x="110310" y="162503"/>
                    <a:pt x="107780" y="166802"/>
                  </a:cubicBezTo>
                  <a:cubicBezTo>
                    <a:pt x="102687" y="175396"/>
                    <a:pt x="99670" y="184485"/>
                    <a:pt x="98630" y="194076"/>
                  </a:cubicBezTo>
                  <a:lnTo>
                    <a:pt x="122740" y="194076"/>
                  </a:lnTo>
                  <a:lnTo>
                    <a:pt x="122740" y="241142"/>
                  </a:lnTo>
                  <a:lnTo>
                    <a:pt x="101323" y="238225"/>
                  </a:lnTo>
                  <a:cubicBezTo>
                    <a:pt x="73825" y="236035"/>
                    <a:pt x="46623" y="235649"/>
                    <a:pt x="20675" y="237817"/>
                  </a:cubicBezTo>
                  <a:lnTo>
                    <a:pt x="0" y="241115"/>
                  </a:lnTo>
                  <a:lnTo>
                    <a:pt x="0" y="194076"/>
                  </a:lnTo>
                  <a:lnTo>
                    <a:pt x="84002" y="194076"/>
                  </a:lnTo>
                  <a:lnTo>
                    <a:pt x="84002" y="168692"/>
                  </a:lnTo>
                  <a:lnTo>
                    <a:pt x="30957" y="168692"/>
                  </a:lnTo>
                  <a:cubicBezTo>
                    <a:pt x="32350" y="166237"/>
                    <a:pt x="34204" y="163714"/>
                    <a:pt x="36439" y="161128"/>
                  </a:cubicBezTo>
                  <a:cubicBezTo>
                    <a:pt x="38675" y="158540"/>
                    <a:pt x="44031" y="153263"/>
                    <a:pt x="52467" y="145363"/>
                  </a:cubicBezTo>
                  <a:cubicBezTo>
                    <a:pt x="60869" y="137469"/>
                    <a:pt x="66709" y="131396"/>
                    <a:pt x="69956" y="127184"/>
                  </a:cubicBezTo>
                  <a:cubicBezTo>
                    <a:pt x="74819" y="120845"/>
                    <a:pt x="78386" y="114771"/>
                    <a:pt x="80625" y="108964"/>
                  </a:cubicBezTo>
                  <a:cubicBezTo>
                    <a:pt x="82865" y="103157"/>
                    <a:pt x="84002" y="97052"/>
                    <a:pt x="84002" y="90650"/>
                  </a:cubicBezTo>
                  <a:cubicBezTo>
                    <a:pt x="84002" y="79370"/>
                    <a:pt x="80075" y="69943"/>
                    <a:pt x="72223" y="62348"/>
                  </a:cubicBezTo>
                  <a:cubicBezTo>
                    <a:pt x="64372" y="54781"/>
                    <a:pt x="53568" y="50965"/>
                    <a:pt x="39812" y="50965"/>
                  </a:cubicBezTo>
                  <a:cubicBezTo>
                    <a:pt x="27260" y="50965"/>
                    <a:pt x="16813" y="54251"/>
                    <a:pt x="8442" y="60786"/>
                  </a:cubicBezTo>
                  <a:lnTo>
                    <a:pt x="0" y="7177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4C5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2" name="Shape 73"/>
            <p:cNvSpPr/>
            <p:nvPr/>
          </p:nvSpPr>
          <p:spPr>
            <a:xfrm>
              <a:off x="728391" y="216843"/>
              <a:ext cx="122740" cy="220969"/>
            </a:xfrm>
            <a:custGeom>
              <a:avLst/>
              <a:gdLst/>
              <a:ahLst/>
              <a:cxnLst/>
              <a:rect l="0" t="0" r="0" b="0"/>
              <a:pathLst>
                <a:path w="122740" h="220969">
                  <a:moveTo>
                    <a:pt x="0" y="0"/>
                  </a:moveTo>
                  <a:lnTo>
                    <a:pt x="14980" y="0"/>
                  </a:lnTo>
                  <a:lnTo>
                    <a:pt x="15700" y="152679"/>
                  </a:lnTo>
                  <a:lnTo>
                    <a:pt x="73545" y="159094"/>
                  </a:lnTo>
                  <a:lnTo>
                    <a:pt x="73545" y="0"/>
                  </a:lnTo>
                  <a:cubicBezTo>
                    <a:pt x="86875" y="0"/>
                    <a:pt x="100289" y="0"/>
                    <a:pt x="114318" y="0"/>
                  </a:cubicBezTo>
                  <a:lnTo>
                    <a:pt x="115092" y="165279"/>
                  </a:lnTo>
                  <a:lnTo>
                    <a:pt x="122740" y="167017"/>
                  </a:lnTo>
                  <a:lnTo>
                    <a:pt x="122740" y="220969"/>
                  </a:lnTo>
                  <a:lnTo>
                    <a:pt x="95818" y="214053"/>
                  </a:lnTo>
                  <a:lnTo>
                    <a:pt x="0" y="19846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4C5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3" name="Shape 74"/>
            <p:cNvSpPr/>
            <p:nvPr/>
          </p:nvSpPr>
          <p:spPr>
            <a:xfrm>
              <a:off x="728391" y="125791"/>
              <a:ext cx="122740" cy="29665"/>
            </a:xfrm>
            <a:custGeom>
              <a:avLst/>
              <a:gdLst/>
              <a:ahLst/>
              <a:cxnLst/>
              <a:rect l="0" t="0" r="0" b="0"/>
              <a:pathLst>
                <a:path w="122740" h="29665">
                  <a:moveTo>
                    <a:pt x="0" y="0"/>
                  </a:moveTo>
                  <a:lnTo>
                    <a:pt x="122740" y="0"/>
                  </a:lnTo>
                  <a:lnTo>
                    <a:pt x="122740" y="29665"/>
                  </a:lnTo>
                  <a:lnTo>
                    <a:pt x="7733" y="29665"/>
                  </a:lnTo>
                  <a:lnTo>
                    <a:pt x="0" y="2966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4C5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4" name="Shape 75"/>
            <p:cNvSpPr/>
            <p:nvPr/>
          </p:nvSpPr>
          <p:spPr>
            <a:xfrm>
              <a:off x="851132" y="1583054"/>
              <a:ext cx="71067" cy="29542"/>
            </a:xfrm>
            <a:custGeom>
              <a:avLst/>
              <a:gdLst/>
              <a:ahLst/>
              <a:cxnLst/>
              <a:rect l="0" t="0" r="0" b="0"/>
              <a:pathLst>
                <a:path w="71067" h="29542">
                  <a:moveTo>
                    <a:pt x="0" y="0"/>
                  </a:moveTo>
                  <a:lnTo>
                    <a:pt x="36778" y="0"/>
                  </a:lnTo>
                  <a:lnTo>
                    <a:pt x="71067" y="0"/>
                  </a:lnTo>
                  <a:lnTo>
                    <a:pt x="71067" y="29542"/>
                  </a:lnTo>
                  <a:lnTo>
                    <a:pt x="0" y="2954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4C5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5" name="Shape 76"/>
            <p:cNvSpPr/>
            <p:nvPr/>
          </p:nvSpPr>
          <p:spPr>
            <a:xfrm>
              <a:off x="852427" y="1299224"/>
              <a:ext cx="69772" cy="234448"/>
            </a:xfrm>
            <a:custGeom>
              <a:avLst/>
              <a:gdLst/>
              <a:ahLst/>
              <a:cxnLst/>
              <a:rect l="0" t="0" r="0" b="0"/>
              <a:pathLst>
                <a:path w="69772" h="234448">
                  <a:moveTo>
                    <a:pt x="69772" y="0"/>
                  </a:moveTo>
                  <a:lnTo>
                    <a:pt x="69772" y="43131"/>
                  </a:lnTo>
                  <a:lnTo>
                    <a:pt x="56211" y="46914"/>
                  </a:lnTo>
                  <a:cubicBezTo>
                    <a:pt x="47310" y="50086"/>
                    <a:pt x="40104" y="53751"/>
                    <a:pt x="38497" y="54354"/>
                  </a:cubicBezTo>
                  <a:lnTo>
                    <a:pt x="38497" y="128115"/>
                  </a:lnTo>
                  <a:lnTo>
                    <a:pt x="69772" y="123357"/>
                  </a:lnTo>
                  <a:lnTo>
                    <a:pt x="69772" y="161180"/>
                  </a:lnTo>
                  <a:lnTo>
                    <a:pt x="52431" y="162557"/>
                  </a:lnTo>
                  <a:cubicBezTo>
                    <a:pt x="44794" y="163082"/>
                    <a:pt x="38958" y="163431"/>
                    <a:pt x="38958" y="163431"/>
                  </a:cubicBezTo>
                  <a:lnTo>
                    <a:pt x="38966" y="234448"/>
                  </a:lnTo>
                  <a:lnTo>
                    <a:pt x="3" y="234448"/>
                  </a:lnTo>
                  <a:lnTo>
                    <a:pt x="0" y="21864"/>
                  </a:lnTo>
                  <a:cubicBezTo>
                    <a:pt x="17346" y="17137"/>
                    <a:pt x="32820" y="12464"/>
                    <a:pt x="47201" y="7796"/>
                  </a:cubicBezTo>
                  <a:lnTo>
                    <a:pt x="6977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4C5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6" name="Shape 77"/>
            <p:cNvSpPr/>
            <p:nvPr/>
          </p:nvSpPr>
          <p:spPr>
            <a:xfrm>
              <a:off x="851132" y="1075179"/>
              <a:ext cx="71067" cy="211564"/>
            </a:xfrm>
            <a:custGeom>
              <a:avLst/>
              <a:gdLst/>
              <a:ahLst/>
              <a:cxnLst/>
              <a:rect l="0" t="0" r="0" b="0"/>
              <a:pathLst>
                <a:path w="71067" h="211564">
                  <a:moveTo>
                    <a:pt x="71067" y="0"/>
                  </a:moveTo>
                  <a:lnTo>
                    <a:pt x="71067" y="187170"/>
                  </a:lnTo>
                  <a:lnTo>
                    <a:pt x="65937" y="189430"/>
                  </a:lnTo>
                  <a:lnTo>
                    <a:pt x="0" y="211564"/>
                  </a:lnTo>
                  <a:lnTo>
                    <a:pt x="0" y="115478"/>
                  </a:lnTo>
                  <a:lnTo>
                    <a:pt x="15496" y="84402"/>
                  </a:lnTo>
                  <a:cubicBezTo>
                    <a:pt x="16198" y="82823"/>
                    <a:pt x="17195" y="80969"/>
                    <a:pt x="17909" y="79385"/>
                  </a:cubicBezTo>
                  <a:cubicBezTo>
                    <a:pt x="18384" y="78873"/>
                    <a:pt x="18585" y="78062"/>
                    <a:pt x="19082" y="77275"/>
                  </a:cubicBezTo>
                  <a:cubicBezTo>
                    <a:pt x="19579" y="76259"/>
                    <a:pt x="20054" y="74939"/>
                    <a:pt x="20274" y="76253"/>
                  </a:cubicBezTo>
                  <a:cubicBezTo>
                    <a:pt x="20752" y="77800"/>
                    <a:pt x="20521" y="79385"/>
                    <a:pt x="20521" y="80702"/>
                  </a:cubicBezTo>
                  <a:lnTo>
                    <a:pt x="20519" y="159485"/>
                  </a:lnTo>
                  <a:lnTo>
                    <a:pt x="51024" y="159485"/>
                  </a:lnTo>
                  <a:lnTo>
                    <a:pt x="51024" y="31436"/>
                  </a:lnTo>
                  <a:lnTo>
                    <a:pt x="22026" y="31436"/>
                  </a:lnTo>
                  <a:lnTo>
                    <a:pt x="0" y="75328"/>
                  </a:lnTo>
                  <a:lnTo>
                    <a:pt x="0" y="10090"/>
                  </a:lnTo>
                  <a:lnTo>
                    <a:pt x="43816" y="4724"/>
                  </a:lnTo>
                  <a:lnTo>
                    <a:pt x="7106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4C5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7" name="Shape 453"/>
            <p:cNvSpPr/>
            <p:nvPr/>
          </p:nvSpPr>
          <p:spPr>
            <a:xfrm>
              <a:off x="851132" y="920416"/>
              <a:ext cx="25638" cy="90550"/>
            </a:xfrm>
            <a:custGeom>
              <a:avLst/>
              <a:gdLst/>
              <a:ahLst/>
              <a:cxnLst/>
              <a:rect l="0" t="0" r="0" b="0"/>
              <a:pathLst>
                <a:path w="25638" h="90550">
                  <a:moveTo>
                    <a:pt x="0" y="0"/>
                  </a:moveTo>
                  <a:lnTo>
                    <a:pt x="25638" y="0"/>
                  </a:lnTo>
                  <a:lnTo>
                    <a:pt x="25638" y="90550"/>
                  </a:lnTo>
                  <a:lnTo>
                    <a:pt x="0" y="9055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4C5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8" name="Shape 454"/>
            <p:cNvSpPr/>
            <p:nvPr/>
          </p:nvSpPr>
          <p:spPr>
            <a:xfrm>
              <a:off x="891248" y="765557"/>
              <a:ext cx="30951" cy="91203"/>
            </a:xfrm>
            <a:custGeom>
              <a:avLst/>
              <a:gdLst/>
              <a:ahLst/>
              <a:cxnLst/>
              <a:rect l="0" t="0" r="0" b="0"/>
              <a:pathLst>
                <a:path w="30951" h="91203">
                  <a:moveTo>
                    <a:pt x="0" y="0"/>
                  </a:moveTo>
                  <a:lnTo>
                    <a:pt x="30951" y="0"/>
                  </a:lnTo>
                  <a:lnTo>
                    <a:pt x="30951" y="91203"/>
                  </a:lnTo>
                  <a:lnTo>
                    <a:pt x="0" y="91203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4C5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9" name="Shape 455"/>
            <p:cNvSpPr/>
            <p:nvPr/>
          </p:nvSpPr>
          <p:spPr>
            <a:xfrm>
              <a:off x="851132" y="762671"/>
              <a:ext cx="23992" cy="93273"/>
            </a:xfrm>
            <a:custGeom>
              <a:avLst/>
              <a:gdLst/>
              <a:ahLst/>
              <a:cxnLst/>
              <a:rect l="0" t="0" r="0" b="0"/>
              <a:pathLst>
                <a:path w="23992" h="93273">
                  <a:moveTo>
                    <a:pt x="0" y="0"/>
                  </a:moveTo>
                  <a:lnTo>
                    <a:pt x="23992" y="0"/>
                  </a:lnTo>
                  <a:lnTo>
                    <a:pt x="23992" y="93273"/>
                  </a:lnTo>
                  <a:lnTo>
                    <a:pt x="0" y="93273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4C5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0" name="Shape 81"/>
            <p:cNvSpPr/>
            <p:nvPr/>
          </p:nvSpPr>
          <p:spPr>
            <a:xfrm>
              <a:off x="851132" y="527360"/>
              <a:ext cx="42724" cy="74438"/>
            </a:xfrm>
            <a:custGeom>
              <a:avLst/>
              <a:gdLst/>
              <a:ahLst/>
              <a:cxnLst/>
              <a:rect l="0" t="0" r="0" b="0"/>
              <a:pathLst>
                <a:path w="42724" h="74438">
                  <a:moveTo>
                    <a:pt x="24651" y="0"/>
                  </a:moveTo>
                  <a:cubicBezTo>
                    <a:pt x="30297" y="0"/>
                    <a:pt x="34710" y="1628"/>
                    <a:pt x="37920" y="4911"/>
                  </a:cubicBezTo>
                  <a:cubicBezTo>
                    <a:pt x="41136" y="8198"/>
                    <a:pt x="42724" y="12874"/>
                    <a:pt x="42724" y="18947"/>
                  </a:cubicBezTo>
                  <a:cubicBezTo>
                    <a:pt x="42724" y="24455"/>
                    <a:pt x="40873" y="30032"/>
                    <a:pt x="37204" y="35673"/>
                  </a:cubicBezTo>
                  <a:cubicBezTo>
                    <a:pt x="34482" y="39751"/>
                    <a:pt x="27118" y="47548"/>
                    <a:pt x="15050" y="58998"/>
                  </a:cubicBezTo>
                  <a:lnTo>
                    <a:pt x="0" y="74438"/>
                  </a:lnTo>
                  <a:lnTo>
                    <a:pt x="0" y="21690"/>
                  </a:lnTo>
                  <a:lnTo>
                    <a:pt x="5639" y="22267"/>
                  </a:lnTo>
                  <a:cubicBezTo>
                    <a:pt x="6161" y="14302"/>
                    <a:pt x="8077" y="8594"/>
                    <a:pt x="11353" y="5145"/>
                  </a:cubicBezTo>
                  <a:cubicBezTo>
                    <a:pt x="14662" y="1729"/>
                    <a:pt x="19071" y="0"/>
                    <a:pt x="2465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4C5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1" name="Shape 82"/>
            <p:cNvSpPr/>
            <p:nvPr/>
          </p:nvSpPr>
          <p:spPr>
            <a:xfrm>
              <a:off x="851132" y="480568"/>
              <a:ext cx="71067" cy="224865"/>
            </a:xfrm>
            <a:custGeom>
              <a:avLst/>
              <a:gdLst/>
              <a:ahLst/>
              <a:cxnLst/>
              <a:rect l="0" t="0" r="0" b="0"/>
              <a:pathLst>
                <a:path w="71067" h="224865">
                  <a:moveTo>
                    <a:pt x="0" y="0"/>
                  </a:moveTo>
                  <a:lnTo>
                    <a:pt x="33021" y="9172"/>
                  </a:lnTo>
                  <a:lnTo>
                    <a:pt x="71067" y="24755"/>
                  </a:lnTo>
                  <a:lnTo>
                    <a:pt x="71067" y="224865"/>
                  </a:lnTo>
                  <a:lnTo>
                    <a:pt x="61003" y="222616"/>
                  </a:lnTo>
                  <a:lnTo>
                    <a:pt x="0" y="214307"/>
                  </a:lnTo>
                  <a:lnTo>
                    <a:pt x="0" y="167242"/>
                  </a:lnTo>
                  <a:lnTo>
                    <a:pt x="69522" y="167242"/>
                  </a:lnTo>
                  <a:lnTo>
                    <a:pt x="69522" y="141858"/>
                  </a:lnTo>
                  <a:lnTo>
                    <a:pt x="16479" y="141858"/>
                  </a:lnTo>
                  <a:cubicBezTo>
                    <a:pt x="17872" y="139403"/>
                    <a:pt x="19722" y="136880"/>
                    <a:pt x="21959" y="134294"/>
                  </a:cubicBezTo>
                  <a:cubicBezTo>
                    <a:pt x="24198" y="131706"/>
                    <a:pt x="29551" y="126429"/>
                    <a:pt x="37989" y="118529"/>
                  </a:cubicBezTo>
                  <a:cubicBezTo>
                    <a:pt x="46387" y="110635"/>
                    <a:pt x="52227" y="104562"/>
                    <a:pt x="55474" y="100350"/>
                  </a:cubicBezTo>
                  <a:cubicBezTo>
                    <a:pt x="60338" y="94011"/>
                    <a:pt x="63910" y="87936"/>
                    <a:pt x="66145" y="82130"/>
                  </a:cubicBezTo>
                  <a:cubicBezTo>
                    <a:pt x="68384" y="76323"/>
                    <a:pt x="69522" y="70217"/>
                    <a:pt x="69522" y="63816"/>
                  </a:cubicBezTo>
                  <a:cubicBezTo>
                    <a:pt x="69522" y="52536"/>
                    <a:pt x="65594" y="43109"/>
                    <a:pt x="57746" y="35513"/>
                  </a:cubicBezTo>
                  <a:cubicBezTo>
                    <a:pt x="49891" y="27947"/>
                    <a:pt x="39091" y="24130"/>
                    <a:pt x="25335" y="24130"/>
                  </a:cubicBezTo>
                  <a:cubicBezTo>
                    <a:pt x="19056" y="24130"/>
                    <a:pt x="13305" y="24952"/>
                    <a:pt x="8078" y="26590"/>
                  </a:cubicBezTo>
                  <a:lnTo>
                    <a:pt x="0" y="3080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4C5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2" name="Shape 83"/>
            <p:cNvSpPr/>
            <p:nvPr/>
          </p:nvSpPr>
          <p:spPr>
            <a:xfrm>
              <a:off x="851132" y="216144"/>
              <a:ext cx="71067" cy="239922"/>
            </a:xfrm>
            <a:custGeom>
              <a:avLst/>
              <a:gdLst/>
              <a:ahLst/>
              <a:cxnLst/>
              <a:rect l="0" t="0" r="0" b="0"/>
              <a:pathLst>
                <a:path w="71067" h="239922">
                  <a:moveTo>
                    <a:pt x="50200" y="0"/>
                  </a:moveTo>
                  <a:lnTo>
                    <a:pt x="71067" y="0"/>
                  </a:lnTo>
                  <a:lnTo>
                    <a:pt x="71067" y="239922"/>
                  </a:lnTo>
                  <a:lnTo>
                    <a:pt x="0" y="221667"/>
                  </a:lnTo>
                  <a:lnTo>
                    <a:pt x="0" y="167715"/>
                  </a:lnTo>
                  <a:lnTo>
                    <a:pt x="50200" y="179122"/>
                  </a:lnTo>
                  <a:lnTo>
                    <a:pt x="5020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4C5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3" name="Shape 84"/>
            <p:cNvSpPr/>
            <p:nvPr/>
          </p:nvSpPr>
          <p:spPr>
            <a:xfrm>
              <a:off x="851132" y="125791"/>
              <a:ext cx="71067" cy="29665"/>
            </a:xfrm>
            <a:custGeom>
              <a:avLst/>
              <a:gdLst/>
              <a:ahLst/>
              <a:cxnLst/>
              <a:rect l="0" t="0" r="0" b="0"/>
              <a:pathLst>
                <a:path w="71067" h="29665">
                  <a:moveTo>
                    <a:pt x="0" y="0"/>
                  </a:moveTo>
                  <a:lnTo>
                    <a:pt x="71067" y="0"/>
                  </a:lnTo>
                  <a:lnTo>
                    <a:pt x="71067" y="29665"/>
                  </a:lnTo>
                  <a:lnTo>
                    <a:pt x="10532" y="29665"/>
                  </a:lnTo>
                  <a:lnTo>
                    <a:pt x="0" y="2966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4C5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4" name="Shape 85"/>
            <p:cNvSpPr/>
            <p:nvPr/>
          </p:nvSpPr>
          <p:spPr>
            <a:xfrm>
              <a:off x="922199" y="1583054"/>
              <a:ext cx="190015" cy="29542"/>
            </a:xfrm>
            <a:custGeom>
              <a:avLst/>
              <a:gdLst/>
              <a:ahLst/>
              <a:cxnLst/>
              <a:rect l="0" t="0" r="0" b="0"/>
              <a:pathLst>
                <a:path w="190015" h="29542">
                  <a:moveTo>
                    <a:pt x="0" y="0"/>
                  </a:moveTo>
                  <a:lnTo>
                    <a:pt x="89510" y="0"/>
                  </a:lnTo>
                  <a:lnTo>
                    <a:pt x="190015" y="0"/>
                  </a:lnTo>
                  <a:lnTo>
                    <a:pt x="190015" y="29542"/>
                  </a:lnTo>
                  <a:lnTo>
                    <a:pt x="0" y="2954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4C5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5" name="Shape 86"/>
            <p:cNvSpPr/>
            <p:nvPr/>
          </p:nvSpPr>
          <p:spPr>
            <a:xfrm>
              <a:off x="922199" y="1286591"/>
              <a:ext cx="79263" cy="173813"/>
            </a:xfrm>
            <a:custGeom>
              <a:avLst/>
              <a:gdLst/>
              <a:ahLst/>
              <a:cxnLst/>
              <a:rect l="0" t="0" r="0" b="0"/>
              <a:pathLst>
                <a:path w="79263" h="173813">
                  <a:moveTo>
                    <a:pt x="35698" y="1698"/>
                  </a:moveTo>
                  <a:cubicBezTo>
                    <a:pt x="50512" y="0"/>
                    <a:pt x="57316" y="6035"/>
                    <a:pt x="59989" y="8541"/>
                  </a:cubicBezTo>
                  <a:cubicBezTo>
                    <a:pt x="68679" y="19305"/>
                    <a:pt x="77791" y="34944"/>
                    <a:pt x="78637" y="71527"/>
                  </a:cubicBezTo>
                  <a:cubicBezTo>
                    <a:pt x="79263" y="96262"/>
                    <a:pt x="76607" y="119601"/>
                    <a:pt x="67207" y="138468"/>
                  </a:cubicBezTo>
                  <a:cubicBezTo>
                    <a:pt x="60010" y="151976"/>
                    <a:pt x="41320" y="169879"/>
                    <a:pt x="6939" y="173262"/>
                  </a:cubicBezTo>
                  <a:lnTo>
                    <a:pt x="0" y="173813"/>
                  </a:lnTo>
                  <a:lnTo>
                    <a:pt x="0" y="135990"/>
                  </a:lnTo>
                  <a:lnTo>
                    <a:pt x="10619" y="134375"/>
                  </a:lnTo>
                  <a:cubicBezTo>
                    <a:pt x="34293" y="125256"/>
                    <a:pt x="34289" y="80666"/>
                    <a:pt x="26999" y="64254"/>
                  </a:cubicBezTo>
                  <a:cubicBezTo>
                    <a:pt x="24527" y="58690"/>
                    <a:pt x="19916" y="55979"/>
                    <a:pt x="14324" y="55066"/>
                  </a:cubicBezTo>
                  <a:cubicBezTo>
                    <a:pt x="10130" y="54382"/>
                    <a:pt x="5384" y="54709"/>
                    <a:pt x="574" y="55604"/>
                  </a:cubicBezTo>
                  <a:lnTo>
                    <a:pt x="0" y="55764"/>
                  </a:lnTo>
                  <a:lnTo>
                    <a:pt x="0" y="12633"/>
                  </a:lnTo>
                  <a:lnTo>
                    <a:pt x="18071" y="6392"/>
                  </a:lnTo>
                  <a:cubicBezTo>
                    <a:pt x="24932" y="3690"/>
                    <a:pt x="30760" y="2264"/>
                    <a:pt x="35698" y="1698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4C5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6" name="Shape 87"/>
            <p:cNvSpPr/>
            <p:nvPr/>
          </p:nvSpPr>
          <p:spPr>
            <a:xfrm>
              <a:off x="1033027" y="1205942"/>
              <a:ext cx="79187" cy="331296"/>
            </a:xfrm>
            <a:custGeom>
              <a:avLst/>
              <a:gdLst/>
              <a:ahLst/>
              <a:cxnLst/>
              <a:rect l="0" t="0" r="0" b="0"/>
              <a:pathLst>
                <a:path w="79187" h="331296">
                  <a:moveTo>
                    <a:pt x="79187" y="0"/>
                  </a:moveTo>
                  <a:lnTo>
                    <a:pt x="79187" y="66704"/>
                  </a:lnTo>
                  <a:lnTo>
                    <a:pt x="65294" y="77410"/>
                  </a:lnTo>
                  <a:cubicBezTo>
                    <a:pt x="53683" y="90723"/>
                    <a:pt x="41847" y="116217"/>
                    <a:pt x="40947" y="164941"/>
                  </a:cubicBezTo>
                  <a:cubicBezTo>
                    <a:pt x="40345" y="196240"/>
                    <a:pt x="42751" y="269651"/>
                    <a:pt x="77357" y="266918"/>
                  </a:cubicBezTo>
                  <a:lnTo>
                    <a:pt x="79187" y="266302"/>
                  </a:lnTo>
                  <a:lnTo>
                    <a:pt x="79187" y="331296"/>
                  </a:lnTo>
                  <a:lnTo>
                    <a:pt x="60035" y="328367"/>
                  </a:lnTo>
                  <a:cubicBezTo>
                    <a:pt x="42003" y="322531"/>
                    <a:pt x="29748" y="309213"/>
                    <a:pt x="22040" y="296054"/>
                  </a:cubicBezTo>
                  <a:cubicBezTo>
                    <a:pt x="8072" y="269792"/>
                    <a:pt x="0" y="232027"/>
                    <a:pt x="0" y="186854"/>
                  </a:cubicBezTo>
                  <a:cubicBezTo>
                    <a:pt x="0" y="143698"/>
                    <a:pt x="3561" y="117522"/>
                    <a:pt x="15647" y="80464"/>
                  </a:cubicBezTo>
                  <a:cubicBezTo>
                    <a:pt x="24812" y="52351"/>
                    <a:pt x="46038" y="21506"/>
                    <a:pt x="69967" y="4723"/>
                  </a:cubicBezTo>
                  <a:lnTo>
                    <a:pt x="7918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4C5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7" name="Shape 88"/>
            <p:cNvSpPr/>
            <p:nvPr/>
          </p:nvSpPr>
          <p:spPr>
            <a:xfrm>
              <a:off x="922199" y="1039530"/>
              <a:ext cx="139178" cy="222819"/>
            </a:xfrm>
            <a:custGeom>
              <a:avLst/>
              <a:gdLst/>
              <a:ahLst/>
              <a:cxnLst/>
              <a:rect l="0" t="0" r="0" b="0"/>
              <a:pathLst>
                <a:path w="139178" h="222819">
                  <a:moveTo>
                    <a:pt x="139178" y="0"/>
                  </a:moveTo>
                  <a:lnTo>
                    <a:pt x="139178" y="152744"/>
                  </a:lnTo>
                  <a:cubicBezTo>
                    <a:pt x="114922" y="167968"/>
                    <a:pt x="90670" y="181492"/>
                    <a:pt x="66569" y="193491"/>
                  </a:cubicBezTo>
                  <a:lnTo>
                    <a:pt x="0" y="222819"/>
                  </a:lnTo>
                  <a:lnTo>
                    <a:pt x="0" y="35649"/>
                  </a:lnTo>
                  <a:lnTo>
                    <a:pt x="20396" y="32113"/>
                  </a:lnTo>
                  <a:cubicBezTo>
                    <a:pt x="94240" y="17498"/>
                    <a:pt x="139178" y="0"/>
                    <a:pt x="139178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4C5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8" name="Shape 89"/>
            <p:cNvSpPr/>
            <p:nvPr/>
          </p:nvSpPr>
          <p:spPr>
            <a:xfrm>
              <a:off x="922199" y="765557"/>
              <a:ext cx="190015" cy="245485"/>
            </a:xfrm>
            <a:custGeom>
              <a:avLst/>
              <a:gdLst/>
              <a:ahLst/>
              <a:cxnLst/>
              <a:rect l="0" t="0" r="0" b="0"/>
              <a:pathLst>
                <a:path w="190015" h="245485">
                  <a:moveTo>
                    <a:pt x="0" y="0"/>
                  </a:moveTo>
                  <a:lnTo>
                    <a:pt x="190015" y="0"/>
                  </a:lnTo>
                  <a:lnTo>
                    <a:pt x="190015" y="91203"/>
                  </a:lnTo>
                  <a:lnTo>
                    <a:pt x="144341" y="91203"/>
                  </a:lnTo>
                  <a:lnTo>
                    <a:pt x="144341" y="245485"/>
                  </a:lnTo>
                  <a:lnTo>
                    <a:pt x="40611" y="245485"/>
                  </a:lnTo>
                  <a:lnTo>
                    <a:pt x="40611" y="91203"/>
                  </a:lnTo>
                  <a:lnTo>
                    <a:pt x="0" y="9120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4C5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9" name="Shape 90"/>
            <p:cNvSpPr/>
            <p:nvPr/>
          </p:nvSpPr>
          <p:spPr>
            <a:xfrm>
              <a:off x="922199" y="505322"/>
              <a:ext cx="137083" cy="234725"/>
            </a:xfrm>
            <a:custGeom>
              <a:avLst/>
              <a:gdLst/>
              <a:ahLst/>
              <a:cxnLst/>
              <a:rect l="0" t="0" r="0" b="0"/>
              <a:pathLst>
                <a:path w="137083" h="234725">
                  <a:moveTo>
                    <a:pt x="0" y="0"/>
                  </a:moveTo>
                  <a:lnTo>
                    <a:pt x="39282" y="16089"/>
                  </a:lnTo>
                  <a:cubicBezTo>
                    <a:pt x="84727" y="37544"/>
                    <a:pt x="117748" y="58259"/>
                    <a:pt x="137083" y="69716"/>
                  </a:cubicBezTo>
                  <a:lnTo>
                    <a:pt x="137083" y="234725"/>
                  </a:lnTo>
                  <a:cubicBezTo>
                    <a:pt x="116442" y="228483"/>
                    <a:pt x="93220" y="221789"/>
                    <a:pt x="68376" y="215394"/>
                  </a:cubicBezTo>
                  <a:lnTo>
                    <a:pt x="0" y="20011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4C5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0" name="Shape 91"/>
            <p:cNvSpPr/>
            <p:nvPr/>
          </p:nvSpPr>
          <p:spPr>
            <a:xfrm>
              <a:off x="922199" y="216144"/>
              <a:ext cx="20656" cy="245228"/>
            </a:xfrm>
            <a:custGeom>
              <a:avLst/>
              <a:gdLst/>
              <a:ahLst/>
              <a:cxnLst/>
              <a:rect l="0" t="0" r="0" b="0"/>
              <a:pathLst>
                <a:path w="20656" h="245228">
                  <a:moveTo>
                    <a:pt x="0" y="0"/>
                  </a:moveTo>
                  <a:lnTo>
                    <a:pt x="20656" y="0"/>
                  </a:lnTo>
                  <a:lnTo>
                    <a:pt x="20656" y="245228"/>
                  </a:lnTo>
                  <a:lnTo>
                    <a:pt x="0" y="23992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4C5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1" name="Shape 92"/>
            <p:cNvSpPr/>
            <p:nvPr/>
          </p:nvSpPr>
          <p:spPr>
            <a:xfrm>
              <a:off x="996365" y="215916"/>
              <a:ext cx="115849" cy="293999"/>
            </a:xfrm>
            <a:custGeom>
              <a:avLst/>
              <a:gdLst/>
              <a:ahLst/>
              <a:cxnLst/>
              <a:rect l="0" t="0" r="0" b="0"/>
              <a:pathLst>
                <a:path w="115849" h="293999">
                  <a:moveTo>
                    <a:pt x="0" y="0"/>
                  </a:moveTo>
                  <a:lnTo>
                    <a:pt x="42282" y="0"/>
                  </a:lnTo>
                  <a:lnTo>
                    <a:pt x="43726" y="208679"/>
                  </a:lnTo>
                  <a:lnTo>
                    <a:pt x="113379" y="0"/>
                  </a:lnTo>
                  <a:lnTo>
                    <a:pt x="115849" y="0"/>
                  </a:lnTo>
                  <a:lnTo>
                    <a:pt x="115849" y="139701"/>
                  </a:lnTo>
                  <a:lnTo>
                    <a:pt x="60808" y="293999"/>
                  </a:lnTo>
                  <a:cubicBezTo>
                    <a:pt x="39291" y="282993"/>
                    <a:pt x="19271" y="273384"/>
                    <a:pt x="2221" y="265836"/>
                  </a:cubicBezTo>
                  <a:lnTo>
                    <a:pt x="1491" y="225998"/>
                  </a:lnTo>
                  <a:lnTo>
                    <a:pt x="710" y="130519"/>
                  </a:lnTo>
                  <a:lnTo>
                    <a:pt x="0" y="3503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4C5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2" name="Shape 93"/>
            <p:cNvSpPr/>
            <p:nvPr/>
          </p:nvSpPr>
          <p:spPr>
            <a:xfrm>
              <a:off x="922199" y="125791"/>
              <a:ext cx="190015" cy="29665"/>
            </a:xfrm>
            <a:custGeom>
              <a:avLst/>
              <a:gdLst/>
              <a:ahLst/>
              <a:cxnLst/>
              <a:rect l="0" t="0" r="0" b="0"/>
              <a:pathLst>
                <a:path w="190015" h="29665">
                  <a:moveTo>
                    <a:pt x="0" y="0"/>
                  </a:moveTo>
                  <a:lnTo>
                    <a:pt x="190015" y="0"/>
                  </a:lnTo>
                  <a:lnTo>
                    <a:pt x="190015" y="29665"/>
                  </a:lnTo>
                  <a:lnTo>
                    <a:pt x="149356" y="29665"/>
                  </a:lnTo>
                  <a:cubicBezTo>
                    <a:pt x="120959" y="29665"/>
                    <a:pt x="91692" y="29665"/>
                    <a:pt x="61798" y="29665"/>
                  </a:cubicBezTo>
                  <a:lnTo>
                    <a:pt x="0" y="2966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4C5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3" name="Shape 94"/>
            <p:cNvSpPr/>
            <p:nvPr/>
          </p:nvSpPr>
          <p:spPr>
            <a:xfrm>
              <a:off x="1112214" y="1583054"/>
              <a:ext cx="196245" cy="29542"/>
            </a:xfrm>
            <a:custGeom>
              <a:avLst/>
              <a:gdLst/>
              <a:ahLst/>
              <a:cxnLst/>
              <a:rect l="0" t="0" r="0" b="0"/>
              <a:pathLst>
                <a:path w="196245" h="29542">
                  <a:moveTo>
                    <a:pt x="0" y="0"/>
                  </a:moveTo>
                  <a:lnTo>
                    <a:pt x="29063" y="0"/>
                  </a:lnTo>
                  <a:cubicBezTo>
                    <a:pt x="69980" y="0"/>
                    <a:pt x="108328" y="0"/>
                    <a:pt x="143220" y="0"/>
                  </a:cubicBezTo>
                  <a:lnTo>
                    <a:pt x="196245" y="0"/>
                  </a:lnTo>
                  <a:lnTo>
                    <a:pt x="196245" y="29542"/>
                  </a:lnTo>
                  <a:lnTo>
                    <a:pt x="0" y="2954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4C5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4" name="Shape 95"/>
            <p:cNvSpPr/>
            <p:nvPr/>
          </p:nvSpPr>
          <p:spPr>
            <a:xfrm>
              <a:off x="1112214" y="1196015"/>
              <a:ext cx="83127" cy="341354"/>
            </a:xfrm>
            <a:custGeom>
              <a:avLst/>
              <a:gdLst/>
              <a:ahLst/>
              <a:cxnLst/>
              <a:rect l="0" t="0" r="0" b="0"/>
              <a:pathLst>
                <a:path w="83127" h="341354">
                  <a:moveTo>
                    <a:pt x="37507" y="1391"/>
                  </a:moveTo>
                  <a:cubicBezTo>
                    <a:pt x="52610" y="3695"/>
                    <a:pt x="59517" y="10644"/>
                    <a:pt x="66012" y="21918"/>
                  </a:cubicBezTo>
                  <a:cubicBezTo>
                    <a:pt x="72554" y="33219"/>
                    <a:pt x="83127" y="59888"/>
                    <a:pt x="83127" y="140131"/>
                  </a:cubicBezTo>
                  <a:cubicBezTo>
                    <a:pt x="83127" y="202854"/>
                    <a:pt x="76218" y="251908"/>
                    <a:pt x="58157" y="295184"/>
                  </a:cubicBezTo>
                  <a:cubicBezTo>
                    <a:pt x="50265" y="314155"/>
                    <a:pt x="32446" y="341354"/>
                    <a:pt x="852" y="341354"/>
                  </a:cubicBezTo>
                  <a:lnTo>
                    <a:pt x="0" y="341223"/>
                  </a:lnTo>
                  <a:lnTo>
                    <a:pt x="0" y="276229"/>
                  </a:lnTo>
                  <a:lnTo>
                    <a:pt x="9801" y="272926"/>
                  </a:lnTo>
                  <a:cubicBezTo>
                    <a:pt x="33910" y="257488"/>
                    <a:pt x="37631" y="201227"/>
                    <a:pt x="38242" y="172151"/>
                  </a:cubicBezTo>
                  <a:cubicBezTo>
                    <a:pt x="38955" y="138883"/>
                    <a:pt x="34595" y="72895"/>
                    <a:pt x="9103" y="72891"/>
                  </a:cubicBezTo>
                  <a:cubicBezTo>
                    <a:pt x="9103" y="72891"/>
                    <a:pt x="6257" y="73174"/>
                    <a:pt x="1959" y="75121"/>
                  </a:cubicBezTo>
                  <a:lnTo>
                    <a:pt x="0" y="76631"/>
                  </a:lnTo>
                  <a:lnTo>
                    <a:pt x="0" y="9927"/>
                  </a:lnTo>
                  <a:lnTo>
                    <a:pt x="11247" y="4165"/>
                  </a:lnTo>
                  <a:cubicBezTo>
                    <a:pt x="19300" y="1440"/>
                    <a:pt x="28318" y="0"/>
                    <a:pt x="37507" y="1391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4C5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5" name="Shape 96"/>
            <p:cNvSpPr/>
            <p:nvPr/>
          </p:nvSpPr>
          <p:spPr>
            <a:xfrm>
              <a:off x="1237407" y="1093780"/>
              <a:ext cx="71052" cy="440821"/>
            </a:xfrm>
            <a:custGeom>
              <a:avLst/>
              <a:gdLst/>
              <a:ahLst/>
              <a:cxnLst/>
              <a:rect l="0" t="0" r="0" b="0"/>
              <a:pathLst>
                <a:path w="71052" h="440821">
                  <a:moveTo>
                    <a:pt x="71052" y="0"/>
                  </a:moveTo>
                  <a:lnTo>
                    <a:pt x="71052" y="64963"/>
                  </a:lnTo>
                  <a:lnTo>
                    <a:pt x="65631" y="65966"/>
                  </a:lnTo>
                  <a:cubicBezTo>
                    <a:pt x="54230" y="69738"/>
                    <a:pt x="41450" y="77692"/>
                    <a:pt x="41450" y="77692"/>
                  </a:cubicBezTo>
                  <a:lnTo>
                    <a:pt x="41450" y="186045"/>
                  </a:lnTo>
                  <a:cubicBezTo>
                    <a:pt x="41450" y="186045"/>
                    <a:pt x="48733" y="183763"/>
                    <a:pt x="57610" y="176932"/>
                  </a:cubicBezTo>
                  <a:lnTo>
                    <a:pt x="71052" y="163350"/>
                  </a:lnTo>
                  <a:lnTo>
                    <a:pt x="71052" y="241250"/>
                  </a:lnTo>
                  <a:lnTo>
                    <a:pt x="64902" y="239460"/>
                  </a:lnTo>
                  <a:cubicBezTo>
                    <a:pt x="59349" y="238728"/>
                    <a:pt x="54080" y="239015"/>
                    <a:pt x="49871" y="239581"/>
                  </a:cubicBezTo>
                  <a:cubicBezTo>
                    <a:pt x="44259" y="240337"/>
                    <a:pt x="40532" y="241590"/>
                    <a:pt x="40532" y="241590"/>
                  </a:cubicBezTo>
                  <a:lnTo>
                    <a:pt x="40532" y="372716"/>
                  </a:lnTo>
                  <a:cubicBezTo>
                    <a:pt x="40532" y="372716"/>
                    <a:pt x="44459" y="373683"/>
                    <a:pt x="50320" y="373654"/>
                  </a:cubicBezTo>
                  <a:lnTo>
                    <a:pt x="71052" y="368772"/>
                  </a:lnTo>
                  <a:lnTo>
                    <a:pt x="71052" y="440811"/>
                  </a:lnTo>
                  <a:lnTo>
                    <a:pt x="0" y="440821"/>
                  </a:lnTo>
                  <a:lnTo>
                    <a:pt x="0" y="40584"/>
                  </a:lnTo>
                  <a:cubicBezTo>
                    <a:pt x="14623" y="32014"/>
                    <a:pt x="50478" y="11659"/>
                    <a:pt x="67492" y="2017"/>
                  </a:cubicBezTo>
                  <a:lnTo>
                    <a:pt x="7105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4C5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6" name="Shape 456"/>
            <p:cNvSpPr/>
            <p:nvPr/>
          </p:nvSpPr>
          <p:spPr>
            <a:xfrm>
              <a:off x="1112214" y="765557"/>
              <a:ext cx="26732" cy="91203"/>
            </a:xfrm>
            <a:custGeom>
              <a:avLst/>
              <a:gdLst/>
              <a:ahLst/>
              <a:cxnLst/>
              <a:rect l="0" t="0" r="0" b="0"/>
              <a:pathLst>
                <a:path w="26732" h="91203">
                  <a:moveTo>
                    <a:pt x="0" y="0"/>
                  </a:moveTo>
                  <a:lnTo>
                    <a:pt x="26732" y="0"/>
                  </a:lnTo>
                  <a:lnTo>
                    <a:pt x="26732" y="91203"/>
                  </a:lnTo>
                  <a:lnTo>
                    <a:pt x="0" y="91203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4C5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7" name="Shape 98"/>
            <p:cNvSpPr/>
            <p:nvPr/>
          </p:nvSpPr>
          <p:spPr>
            <a:xfrm>
              <a:off x="1143796" y="762581"/>
              <a:ext cx="164663" cy="255806"/>
            </a:xfrm>
            <a:custGeom>
              <a:avLst/>
              <a:gdLst/>
              <a:ahLst/>
              <a:cxnLst/>
              <a:rect l="0" t="0" r="0" b="0"/>
              <a:pathLst>
                <a:path w="164663" h="255806">
                  <a:moveTo>
                    <a:pt x="127926" y="0"/>
                  </a:moveTo>
                  <a:cubicBezTo>
                    <a:pt x="136697" y="0"/>
                    <a:pt x="145275" y="900"/>
                    <a:pt x="153570" y="2612"/>
                  </a:cubicBezTo>
                  <a:lnTo>
                    <a:pt x="164663" y="6081"/>
                  </a:lnTo>
                  <a:lnTo>
                    <a:pt x="164663" y="81065"/>
                  </a:lnTo>
                  <a:lnTo>
                    <a:pt x="149661" y="70512"/>
                  </a:lnTo>
                  <a:cubicBezTo>
                    <a:pt x="142996" y="67583"/>
                    <a:pt x="135651" y="65970"/>
                    <a:pt x="127911" y="65970"/>
                  </a:cubicBezTo>
                  <a:cubicBezTo>
                    <a:pt x="96958" y="65970"/>
                    <a:pt x="72305" y="91793"/>
                    <a:pt x="72305" y="124251"/>
                  </a:cubicBezTo>
                  <a:cubicBezTo>
                    <a:pt x="72305" y="156711"/>
                    <a:pt x="96958" y="182525"/>
                    <a:pt x="127911" y="182525"/>
                  </a:cubicBezTo>
                  <a:cubicBezTo>
                    <a:pt x="135651" y="182525"/>
                    <a:pt x="142996" y="180911"/>
                    <a:pt x="149661" y="177984"/>
                  </a:cubicBezTo>
                  <a:lnTo>
                    <a:pt x="164663" y="167433"/>
                  </a:lnTo>
                  <a:lnTo>
                    <a:pt x="164663" y="249727"/>
                  </a:lnTo>
                  <a:lnTo>
                    <a:pt x="153570" y="253193"/>
                  </a:lnTo>
                  <a:cubicBezTo>
                    <a:pt x="145275" y="254906"/>
                    <a:pt x="136697" y="255806"/>
                    <a:pt x="127926" y="255806"/>
                  </a:cubicBezTo>
                  <a:cubicBezTo>
                    <a:pt x="57751" y="255806"/>
                    <a:pt x="0" y="198183"/>
                    <a:pt x="0" y="128243"/>
                  </a:cubicBezTo>
                  <a:cubicBezTo>
                    <a:pt x="0" y="57582"/>
                    <a:pt x="57751" y="0"/>
                    <a:pt x="12792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4C5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8" name="Shape 99"/>
            <p:cNvSpPr/>
            <p:nvPr/>
          </p:nvSpPr>
          <p:spPr>
            <a:xfrm>
              <a:off x="1112214" y="215916"/>
              <a:ext cx="58409" cy="361315"/>
            </a:xfrm>
            <a:custGeom>
              <a:avLst/>
              <a:gdLst/>
              <a:ahLst/>
              <a:cxnLst/>
              <a:rect l="0" t="0" r="0" b="0"/>
              <a:pathLst>
                <a:path w="58409" h="361315">
                  <a:moveTo>
                    <a:pt x="0" y="0"/>
                  </a:moveTo>
                  <a:lnTo>
                    <a:pt x="56156" y="0"/>
                  </a:lnTo>
                  <a:lnTo>
                    <a:pt x="58409" y="361315"/>
                  </a:lnTo>
                  <a:cubicBezTo>
                    <a:pt x="42828" y="352369"/>
                    <a:pt x="25930" y="341839"/>
                    <a:pt x="13287" y="334268"/>
                  </a:cubicBezTo>
                  <a:lnTo>
                    <a:pt x="12696" y="104110"/>
                  </a:lnTo>
                  <a:lnTo>
                    <a:pt x="0" y="13970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4C5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9" name="Shape 100"/>
            <p:cNvSpPr/>
            <p:nvPr/>
          </p:nvSpPr>
          <p:spPr>
            <a:xfrm>
              <a:off x="1199228" y="215769"/>
              <a:ext cx="109231" cy="412791"/>
            </a:xfrm>
            <a:custGeom>
              <a:avLst/>
              <a:gdLst/>
              <a:ahLst/>
              <a:cxnLst/>
              <a:rect l="0" t="0" r="0" b="0"/>
              <a:pathLst>
                <a:path w="109231" h="412791">
                  <a:moveTo>
                    <a:pt x="62277" y="0"/>
                  </a:moveTo>
                  <a:lnTo>
                    <a:pt x="99440" y="168434"/>
                  </a:lnTo>
                  <a:lnTo>
                    <a:pt x="109231" y="128618"/>
                  </a:lnTo>
                  <a:lnTo>
                    <a:pt x="109231" y="323743"/>
                  </a:lnTo>
                  <a:lnTo>
                    <a:pt x="93899" y="241751"/>
                  </a:lnTo>
                  <a:lnTo>
                    <a:pt x="65218" y="361991"/>
                  </a:lnTo>
                  <a:lnTo>
                    <a:pt x="54803" y="408684"/>
                  </a:lnTo>
                  <a:lnTo>
                    <a:pt x="53345" y="412791"/>
                  </a:lnTo>
                  <a:lnTo>
                    <a:pt x="20744" y="394269"/>
                  </a:lnTo>
                  <a:lnTo>
                    <a:pt x="0" y="382584"/>
                  </a:lnTo>
                  <a:lnTo>
                    <a:pt x="63767" y="197810"/>
                  </a:lnTo>
                  <a:lnTo>
                    <a:pt x="10368" y="660"/>
                  </a:lnTo>
                  <a:lnTo>
                    <a:pt x="33332" y="660"/>
                  </a:lnTo>
                  <a:lnTo>
                    <a:pt x="6227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4C5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0" name="Shape 101"/>
            <p:cNvSpPr/>
            <p:nvPr/>
          </p:nvSpPr>
          <p:spPr>
            <a:xfrm>
              <a:off x="1112214" y="125791"/>
              <a:ext cx="196245" cy="29665"/>
            </a:xfrm>
            <a:custGeom>
              <a:avLst/>
              <a:gdLst/>
              <a:ahLst/>
              <a:cxnLst/>
              <a:rect l="0" t="0" r="0" b="0"/>
              <a:pathLst>
                <a:path w="196245" h="29665">
                  <a:moveTo>
                    <a:pt x="0" y="0"/>
                  </a:moveTo>
                  <a:lnTo>
                    <a:pt x="196245" y="0"/>
                  </a:lnTo>
                  <a:lnTo>
                    <a:pt x="196245" y="29665"/>
                  </a:lnTo>
                  <a:lnTo>
                    <a:pt x="184824" y="29665"/>
                  </a:lnTo>
                  <a:cubicBezTo>
                    <a:pt x="142869" y="29665"/>
                    <a:pt x="94502" y="29665"/>
                    <a:pt x="41677" y="29665"/>
                  </a:cubicBezTo>
                  <a:lnTo>
                    <a:pt x="0" y="2966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4C5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1" name="Shape 102"/>
            <p:cNvSpPr/>
            <p:nvPr/>
          </p:nvSpPr>
          <p:spPr>
            <a:xfrm>
              <a:off x="1308459" y="1075057"/>
              <a:ext cx="82549" cy="459534"/>
            </a:xfrm>
            <a:custGeom>
              <a:avLst/>
              <a:gdLst/>
              <a:ahLst/>
              <a:cxnLst/>
              <a:rect l="0" t="0" r="0" b="0"/>
              <a:pathLst>
                <a:path w="82549" h="459534">
                  <a:moveTo>
                    <a:pt x="40688" y="2137"/>
                  </a:moveTo>
                  <a:cubicBezTo>
                    <a:pt x="45037" y="2850"/>
                    <a:pt x="49118" y="5074"/>
                    <a:pt x="52507" y="9590"/>
                  </a:cubicBezTo>
                  <a:cubicBezTo>
                    <a:pt x="61280" y="21258"/>
                    <a:pt x="70016" y="49512"/>
                    <a:pt x="70006" y="96056"/>
                  </a:cubicBezTo>
                  <a:cubicBezTo>
                    <a:pt x="70010" y="156694"/>
                    <a:pt x="44982" y="203545"/>
                    <a:pt x="26215" y="216360"/>
                  </a:cubicBezTo>
                  <a:cubicBezTo>
                    <a:pt x="26215" y="216360"/>
                    <a:pt x="82549" y="235062"/>
                    <a:pt x="82541" y="315713"/>
                  </a:cubicBezTo>
                  <a:cubicBezTo>
                    <a:pt x="82545" y="386949"/>
                    <a:pt x="57060" y="423742"/>
                    <a:pt x="46242" y="437210"/>
                  </a:cubicBezTo>
                  <a:cubicBezTo>
                    <a:pt x="35407" y="450007"/>
                    <a:pt x="22497" y="459534"/>
                    <a:pt x="1189" y="459534"/>
                  </a:cubicBezTo>
                  <a:lnTo>
                    <a:pt x="0" y="459534"/>
                  </a:lnTo>
                  <a:lnTo>
                    <a:pt x="0" y="387495"/>
                  </a:lnTo>
                  <a:lnTo>
                    <a:pt x="665" y="387339"/>
                  </a:lnTo>
                  <a:cubicBezTo>
                    <a:pt x="16143" y="379371"/>
                    <a:pt x="31394" y="359568"/>
                    <a:pt x="30481" y="312227"/>
                  </a:cubicBezTo>
                  <a:cubicBezTo>
                    <a:pt x="29904" y="281866"/>
                    <a:pt x="18957" y="267883"/>
                    <a:pt x="6492" y="261862"/>
                  </a:cubicBezTo>
                  <a:lnTo>
                    <a:pt x="0" y="259973"/>
                  </a:lnTo>
                  <a:lnTo>
                    <a:pt x="0" y="182072"/>
                  </a:lnTo>
                  <a:lnTo>
                    <a:pt x="357" y="181712"/>
                  </a:lnTo>
                  <a:cubicBezTo>
                    <a:pt x="4881" y="175739"/>
                    <a:pt x="9092" y="168344"/>
                    <a:pt x="12280" y="159246"/>
                  </a:cubicBezTo>
                  <a:cubicBezTo>
                    <a:pt x="25024" y="122829"/>
                    <a:pt x="26845" y="83665"/>
                    <a:pt x="4998" y="82760"/>
                  </a:cubicBezTo>
                  <a:lnTo>
                    <a:pt x="0" y="83685"/>
                  </a:lnTo>
                  <a:lnTo>
                    <a:pt x="0" y="18723"/>
                  </a:lnTo>
                  <a:lnTo>
                    <a:pt x="3191" y="16916"/>
                  </a:lnTo>
                  <a:cubicBezTo>
                    <a:pt x="4794" y="16008"/>
                    <a:pt x="5688" y="15502"/>
                    <a:pt x="5688" y="15502"/>
                  </a:cubicBezTo>
                  <a:cubicBezTo>
                    <a:pt x="12174" y="11471"/>
                    <a:pt x="27640" y="0"/>
                    <a:pt x="40688" y="2137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4C5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2" name="Shape 103"/>
            <p:cNvSpPr/>
            <p:nvPr/>
          </p:nvSpPr>
          <p:spPr>
            <a:xfrm>
              <a:off x="1308459" y="768662"/>
              <a:ext cx="91192" cy="243646"/>
            </a:xfrm>
            <a:custGeom>
              <a:avLst/>
              <a:gdLst/>
              <a:ahLst/>
              <a:cxnLst/>
              <a:rect l="0" t="0" r="0" b="0"/>
              <a:pathLst>
                <a:path w="91192" h="243646">
                  <a:moveTo>
                    <a:pt x="0" y="0"/>
                  </a:moveTo>
                  <a:lnTo>
                    <a:pt x="12855" y="4020"/>
                  </a:lnTo>
                  <a:cubicBezTo>
                    <a:pt x="58703" y="23527"/>
                    <a:pt x="91192" y="69166"/>
                    <a:pt x="91192" y="122162"/>
                  </a:cubicBezTo>
                  <a:cubicBezTo>
                    <a:pt x="91192" y="174617"/>
                    <a:pt x="58703" y="220144"/>
                    <a:pt x="12855" y="239629"/>
                  </a:cubicBezTo>
                  <a:lnTo>
                    <a:pt x="0" y="243646"/>
                  </a:lnTo>
                  <a:lnTo>
                    <a:pt x="0" y="161352"/>
                  </a:lnTo>
                  <a:lnTo>
                    <a:pt x="2662" y="159479"/>
                  </a:lnTo>
                  <a:cubicBezTo>
                    <a:pt x="12695" y="148968"/>
                    <a:pt x="18857" y="134400"/>
                    <a:pt x="18857" y="118169"/>
                  </a:cubicBezTo>
                  <a:cubicBezTo>
                    <a:pt x="18857" y="101940"/>
                    <a:pt x="12695" y="87370"/>
                    <a:pt x="2662" y="76857"/>
                  </a:cubicBezTo>
                  <a:lnTo>
                    <a:pt x="0" y="7498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4C5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3" name="Shape 104"/>
            <p:cNvSpPr/>
            <p:nvPr/>
          </p:nvSpPr>
          <p:spPr>
            <a:xfrm>
              <a:off x="1308459" y="215769"/>
              <a:ext cx="82753" cy="491792"/>
            </a:xfrm>
            <a:custGeom>
              <a:avLst/>
              <a:gdLst/>
              <a:ahLst/>
              <a:cxnLst/>
              <a:rect l="0" t="0" r="0" b="0"/>
              <a:pathLst>
                <a:path w="82753" h="491792">
                  <a:moveTo>
                    <a:pt x="31629" y="0"/>
                  </a:moveTo>
                  <a:lnTo>
                    <a:pt x="76827" y="0"/>
                  </a:lnTo>
                  <a:lnTo>
                    <a:pt x="23296" y="218446"/>
                  </a:lnTo>
                  <a:lnTo>
                    <a:pt x="55329" y="369559"/>
                  </a:lnTo>
                  <a:lnTo>
                    <a:pt x="68713" y="429305"/>
                  </a:lnTo>
                  <a:lnTo>
                    <a:pt x="82753" y="491792"/>
                  </a:lnTo>
                  <a:lnTo>
                    <a:pt x="25161" y="458295"/>
                  </a:lnTo>
                  <a:lnTo>
                    <a:pt x="0" y="323743"/>
                  </a:lnTo>
                  <a:lnTo>
                    <a:pt x="0" y="128618"/>
                  </a:lnTo>
                  <a:lnTo>
                    <a:pt x="3162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4C5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4" name="Shape 105"/>
            <p:cNvSpPr/>
            <p:nvPr/>
          </p:nvSpPr>
          <p:spPr>
            <a:xfrm>
              <a:off x="1308459" y="125791"/>
              <a:ext cx="178341" cy="1486805"/>
            </a:xfrm>
            <a:custGeom>
              <a:avLst/>
              <a:gdLst/>
              <a:ahLst/>
              <a:cxnLst/>
              <a:rect l="0" t="0" r="0" b="0"/>
              <a:pathLst>
                <a:path w="178341" h="1486805">
                  <a:moveTo>
                    <a:pt x="0" y="0"/>
                  </a:moveTo>
                  <a:lnTo>
                    <a:pt x="178341" y="0"/>
                  </a:lnTo>
                  <a:lnTo>
                    <a:pt x="178341" y="1486805"/>
                  </a:lnTo>
                  <a:lnTo>
                    <a:pt x="0" y="1486805"/>
                  </a:lnTo>
                  <a:lnTo>
                    <a:pt x="0" y="1457263"/>
                  </a:lnTo>
                  <a:lnTo>
                    <a:pt x="11886" y="1457263"/>
                  </a:lnTo>
                  <a:cubicBezTo>
                    <a:pt x="91586" y="1457263"/>
                    <a:pt x="142491" y="1457263"/>
                    <a:pt x="147752" y="1457263"/>
                  </a:cubicBezTo>
                  <a:cubicBezTo>
                    <a:pt x="147752" y="1429765"/>
                    <a:pt x="147752" y="57158"/>
                    <a:pt x="147752" y="29665"/>
                  </a:cubicBezTo>
                  <a:cubicBezTo>
                    <a:pt x="135006" y="29665"/>
                    <a:pt x="99044" y="29665"/>
                    <a:pt x="46460" y="29665"/>
                  </a:cubicBezTo>
                  <a:lnTo>
                    <a:pt x="0" y="2966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4C5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  <p:pic>
        <p:nvPicPr>
          <p:cNvPr id="116" name="Объект 115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7995547" y="3131731"/>
            <a:ext cx="2593975" cy="331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55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119823" y="1037755"/>
            <a:ext cx="653834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358662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Клинико-экспертная работа 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87874406"/>
              </p:ext>
            </p:extLst>
          </p:nvPr>
        </p:nvGraphicFramePr>
        <p:xfrm>
          <a:off x="4434348" y="1612490"/>
          <a:ext cx="6725265" cy="4873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6671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50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032677"/>
              </p:ext>
            </p:extLst>
          </p:nvPr>
        </p:nvGraphicFramePr>
        <p:xfrm>
          <a:off x="3999243" y="2140297"/>
          <a:ext cx="7455878" cy="31953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6477">
                  <a:extLst>
                    <a:ext uri="{9D8B030D-6E8A-4147-A177-3AD203B41FA5}">
                      <a16:colId xmlns:a16="http://schemas.microsoft.com/office/drawing/2014/main" val="1220399671"/>
                    </a:ext>
                  </a:extLst>
                </a:gridCol>
                <a:gridCol w="1448808">
                  <a:extLst>
                    <a:ext uri="{9D8B030D-6E8A-4147-A177-3AD203B41FA5}">
                      <a16:colId xmlns:a16="http://schemas.microsoft.com/office/drawing/2014/main" val="1954386320"/>
                    </a:ext>
                  </a:extLst>
                </a:gridCol>
                <a:gridCol w="1501768">
                  <a:extLst>
                    <a:ext uri="{9D8B030D-6E8A-4147-A177-3AD203B41FA5}">
                      <a16:colId xmlns:a16="http://schemas.microsoft.com/office/drawing/2014/main" val="2479784608"/>
                    </a:ext>
                  </a:extLst>
                </a:gridCol>
                <a:gridCol w="1632652">
                  <a:extLst>
                    <a:ext uri="{9D8B030D-6E8A-4147-A177-3AD203B41FA5}">
                      <a16:colId xmlns:a16="http://schemas.microsoft.com/office/drawing/2014/main" val="1383548731"/>
                    </a:ext>
                  </a:extLst>
                </a:gridCol>
                <a:gridCol w="1606173">
                  <a:extLst>
                    <a:ext uri="{9D8B030D-6E8A-4147-A177-3AD203B41FA5}">
                      <a16:colId xmlns:a16="http://schemas.microsoft.com/office/drawing/2014/main" val="2420871281"/>
                    </a:ext>
                  </a:extLst>
                </a:gridCol>
              </a:tblGrid>
              <a:tr h="6390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Тамбов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Мичуринск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Моршанск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920443"/>
                  </a:ext>
                </a:extLst>
              </a:tr>
              <a:tr h="6390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10 703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4 384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4 164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2 155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482682"/>
                  </a:ext>
                </a:extLst>
              </a:tr>
              <a:tr h="6390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  9 611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3 851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4 036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1 724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238402"/>
                  </a:ext>
                </a:extLst>
              </a:tr>
              <a:tr h="6390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10 010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4 898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3 743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1 369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811184"/>
                  </a:ext>
                </a:extLst>
              </a:tr>
              <a:tr h="6390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  9 655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4 037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4 040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1 578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95555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967038" y="33877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28422" y="365125"/>
            <a:ext cx="7525378" cy="149382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ДНЕЙ ВРЕМЕННОЙ НЕТРУДСПОСОБНОСТИ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ВСЕМ ПРИЧИНАМ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8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29547" y="648929"/>
            <a:ext cx="7551175" cy="5507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Число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случаев временной нетрудоспособности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заболеванию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2022 году составило 765 (93,7%), что на 1,2% больше, чем в  2021 году - 766  и 92,5% соответственно. В отчетном году это соответствует 8 914 дням временной нетрудоспособности по заболеванию, в 2021 -  9 243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дням.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По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уходу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2022 году число случаев – 51 (6,3%), в  2021 году – 62 (7,5%). Это соответствует 741 дню временной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нетрудоспособности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в 2021 - 767 дням, в 2020 году – 42 (5,3%) и соответствовало 593 дням временной нетрудоспособности, в 2019 году 52 (6 %) – 788 дня временной нетрудоспособности соответственно.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году 4 листка временной нетрудоспособности по уходу были выданы в условиях стационара и 47 (92,2%) -  в условиях поликлиники. В  2021 году 61 листок временной нетрудоспособности по уходу был выдан в условиях консультативно - диагностического отделения, что составило 98,4 %, в условиях стационара – 1.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64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503821"/>
              </p:ext>
            </p:extLst>
          </p:nvPr>
        </p:nvGraphicFramePr>
        <p:xfrm>
          <a:off x="3736258" y="2625211"/>
          <a:ext cx="8120799" cy="34314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0354">
                  <a:extLst>
                    <a:ext uri="{9D8B030D-6E8A-4147-A177-3AD203B41FA5}">
                      <a16:colId xmlns:a16="http://schemas.microsoft.com/office/drawing/2014/main" val="1664731115"/>
                    </a:ext>
                  </a:extLst>
                </a:gridCol>
                <a:gridCol w="2239586">
                  <a:extLst>
                    <a:ext uri="{9D8B030D-6E8A-4147-A177-3AD203B41FA5}">
                      <a16:colId xmlns:a16="http://schemas.microsoft.com/office/drawing/2014/main" val="4091915101"/>
                    </a:ext>
                  </a:extLst>
                </a:gridCol>
                <a:gridCol w="2029970">
                  <a:extLst>
                    <a:ext uri="{9D8B030D-6E8A-4147-A177-3AD203B41FA5}">
                      <a16:colId xmlns:a16="http://schemas.microsoft.com/office/drawing/2014/main" val="3874474910"/>
                    </a:ext>
                  </a:extLst>
                </a:gridCol>
                <a:gridCol w="2030889">
                  <a:extLst>
                    <a:ext uri="{9D8B030D-6E8A-4147-A177-3AD203B41FA5}">
                      <a16:colId xmlns:a16="http://schemas.microsoft.com/office/drawing/2014/main" val="4265254076"/>
                    </a:ext>
                  </a:extLst>
                </a:gridCol>
              </a:tblGrid>
              <a:tr h="11438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   Период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   Обратилось</a:t>
                      </a:r>
                      <a:br>
                        <a:rPr lang="ru-RU" sz="1800">
                          <a:effectLst/>
                        </a:rPr>
                      </a:br>
                      <a:r>
                        <a:rPr lang="ru-RU" sz="1800">
                          <a:effectLst/>
                        </a:rPr>
                        <a:t>   по болезни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          ЛН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    % ЛН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74225596"/>
                  </a:ext>
                </a:extLst>
              </a:tr>
              <a:tr h="5719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  2019 год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44350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126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0,3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38489442"/>
                  </a:ext>
                </a:extLst>
              </a:tr>
              <a:tr h="5719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  2020 год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49802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194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0,4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96100071"/>
                  </a:ext>
                </a:extLst>
              </a:tr>
              <a:tr h="5719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  2021 год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52760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155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0,3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40533069"/>
                  </a:ext>
                </a:extLst>
              </a:tr>
              <a:tr h="5719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  2022 год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53523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142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0,3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0380547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587263" y="472321"/>
            <a:ext cx="826979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В 2022 году в поликлинику (консультативно – диагностическое отделение) обратилось по болезни 53 523 человека (в 2021 – 52760), из них с выдачей листка нетрудоспособности (по всем причинам) – 142 (0,26%), что на 8,3% меньше, чем в 2021 году (155 – 02,9%), и на 26,8% меньше, чем в 2020 году и  на 13% больше чем в 2019.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89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797967"/>
              </p:ext>
            </p:extLst>
          </p:nvPr>
        </p:nvGraphicFramePr>
        <p:xfrm>
          <a:off x="4109882" y="1651819"/>
          <a:ext cx="7561008" cy="44146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0252">
                  <a:extLst>
                    <a:ext uri="{9D8B030D-6E8A-4147-A177-3AD203B41FA5}">
                      <a16:colId xmlns:a16="http://schemas.microsoft.com/office/drawing/2014/main" val="1865110188"/>
                    </a:ext>
                  </a:extLst>
                </a:gridCol>
                <a:gridCol w="1890252">
                  <a:extLst>
                    <a:ext uri="{9D8B030D-6E8A-4147-A177-3AD203B41FA5}">
                      <a16:colId xmlns:a16="http://schemas.microsoft.com/office/drawing/2014/main" val="1053060220"/>
                    </a:ext>
                  </a:extLst>
                </a:gridCol>
                <a:gridCol w="1890252">
                  <a:extLst>
                    <a:ext uri="{9D8B030D-6E8A-4147-A177-3AD203B41FA5}">
                      <a16:colId xmlns:a16="http://schemas.microsoft.com/office/drawing/2014/main" val="2726849759"/>
                    </a:ext>
                  </a:extLst>
                </a:gridCol>
                <a:gridCol w="1890252">
                  <a:extLst>
                    <a:ext uri="{9D8B030D-6E8A-4147-A177-3AD203B41FA5}">
                      <a16:colId xmlns:a16="http://schemas.microsoft.com/office/drawing/2014/main" val="1428170952"/>
                    </a:ext>
                  </a:extLst>
                </a:gridCol>
              </a:tblGrid>
              <a:tr h="1504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Период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По всем        причинам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ЛН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% ЛН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06295865"/>
                  </a:ext>
                </a:extLst>
              </a:tr>
              <a:tr h="7275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2019 год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2390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748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31,3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88940735"/>
                  </a:ext>
                </a:extLst>
              </a:tr>
              <a:tr h="7275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2020 год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1725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596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34,6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510240215"/>
                  </a:ext>
                </a:extLst>
              </a:tr>
              <a:tr h="7275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2021 год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2300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673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29,3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16730380"/>
                  </a:ext>
                </a:extLst>
              </a:tr>
              <a:tr h="7275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2022 год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2321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674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29,0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00599928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365739" y="202806"/>
            <a:ext cx="7305151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стационаре в 2022 году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пролечено 2 321 человек, из низ  с выдачей ЛН по всем причинам – 674 (29%), что на уровне 2021 года.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45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39613" y="1040922"/>
            <a:ext cx="8544232" cy="4144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В 2022 году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было организовано обучение врачей-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дерматовенерологов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15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врачей прошли повышение квалификации 36 часов по программе  «Актуальные вопросы сифилиса и урогенитальных инфекций»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2 врача  - повышение квалификации 144 часа по программе «Актуальные вопросы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дерматовенерологии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»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24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врача – повышение квалификации 18 часов по программе «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Акне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: клиника, диагностика, лечение» и «Современная стратегия диагностики и лечения поверхностных микозов»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3 врача – повышение квалификации 36 часов по программе «Экспертная деятельность в сфере обязательного медицинского образования» </a:t>
            </a:r>
          </a:p>
        </p:txBody>
      </p:sp>
    </p:spTree>
    <p:extLst>
      <p:ext uri="{BB962C8B-B14F-4D97-AF65-F5344CB8AC3E}">
        <p14:creationId xmlns:p14="http://schemas.microsoft.com/office/powerpoint/2010/main" val="211598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822107"/>
              </p:ext>
            </p:extLst>
          </p:nvPr>
        </p:nvGraphicFramePr>
        <p:xfrm>
          <a:off x="4306529" y="1606083"/>
          <a:ext cx="7069395" cy="447025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760836">
                  <a:extLst>
                    <a:ext uri="{9D8B030D-6E8A-4147-A177-3AD203B41FA5}">
                      <a16:colId xmlns:a16="http://schemas.microsoft.com/office/drawing/2014/main" val="4638814"/>
                    </a:ext>
                  </a:extLst>
                </a:gridCol>
                <a:gridCol w="872976">
                  <a:extLst>
                    <a:ext uri="{9D8B030D-6E8A-4147-A177-3AD203B41FA5}">
                      <a16:colId xmlns:a16="http://schemas.microsoft.com/office/drawing/2014/main" val="573233607"/>
                    </a:ext>
                  </a:extLst>
                </a:gridCol>
                <a:gridCol w="738272">
                  <a:extLst>
                    <a:ext uri="{9D8B030D-6E8A-4147-A177-3AD203B41FA5}">
                      <a16:colId xmlns:a16="http://schemas.microsoft.com/office/drawing/2014/main" val="3969134464"/>
                    </a:ext>
                  </a:extLst>
                </a:gridCol>
                <a:gridCol w="739015">
                  <a:extLst>
                    <a:ext uri="{9D8B030D-6E8A-4147-A177-3AD203B41FA5}">
                      <a16:colId xmlns:a16="http://schemas.microsoft.com/office/drawing/2014/main" val="2319131407"/>
                    </a:ext>
                  </a:extLst>
                </a:gridCol>
                <a:gridCol w="848417">
                  <a:extLst>
                    <a:ext uri="{9D8B030D-6E8A-4147-A177-3AD203B41FA5}">
                      <a16:colId xmlns:a16="http://schemas.microsoft.com/office/drawing/2014/main" val="3431840974"/>
                    </a:ext>
                  </a:extLst>
                </a:gridCol>
                <a:gridCol w="738272">
                  <a:extLst>
                    <a:ext uri="{9D8B030D-6E8A-4147-A177-3AD203B41FA5}">
                      <a16:colId xmlns:a16="http://schemas.microsoft.com/office/drawing/2014/main" val="4236085903"/>
                    </a:ext>
                  </a:extLst>
                </a:gridCol>
                <a:gridCol w="738272">
                  <a:extLst>
                    <a:ext uri="{9D8B030D-6E8A-4147-A177-3AD203B41FA5}">
                      <a16:colId xmlns:a16="http://schemas.microsoft.com/office/drawing/2014/main" val="3243536140"/>
                    </a:ext>
                  </a:extLst>
                </a:gridCol>
                <a:gridCol w="633335">
                  <a:extLst>
                    <a:ext uri="{9D8B030D-6E8A-4147-A177-3AD203B41FA5}">
                      <a16:colId xmlns:a16="http://schemas.microsoft.com/office/drawing/2014/main" val="3998635234"/>
                    </a:ext>
                  </a:extLst>
                </a:gridCol>
              </a:tblGrid>
              <a:tr h="4352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Нозология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2016 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2017 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2018 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2019 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2020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2021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2022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452956"/>
                  </a:ext>
                </a:extLst>
              </a:tr>
              <a:tr h="8999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Псориаз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21,8%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22,8%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24,1%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34,1%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38,1%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38,5%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38,2%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09891"/>
                  </a:ext>
                </a:extLst>
              </a:tr>
              <a:tr h="8999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Экзема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19,7%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18,7%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20,2%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23,0%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24,5%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25,0%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22,6%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0169484"/>
                  </a:ext>
                </a:extLst>
              </a:tr>
              <a:tr h="8999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Дерматит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10,8%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17,9%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13,0%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15,6%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18,2%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18,8%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21,4%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884457"/>
                  </a:ext>
                </a:extLst>
              </a:tr>
              <a:tr h="4352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Крапивница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1,9%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1,8%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3,5%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1,7%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1,0%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3,9%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3,3%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725746"/>
                  </a:ext>
                </a:extLst>
              </a:tr>
              <a:tr h="8999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Опоясывающий лишай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1,6%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1,5%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0,8%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0,4%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-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1,04%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1,3%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558083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319252" y="867419"/>
            <a:ext cx="523151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Структура заболеваемости с ВУТ 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13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80619" y="904568"/>
            <a:ext cx="7973961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Медико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–социальная экспертиза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Направление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пациентов с хроническими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дерматозами на МСЭ,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имеющими тяжелое течение и непрерывно-рецидивирующий характер заболевания, осуществляется через врачебную комиссию и регламентируется правовой базой и внутренним приказом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На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конец 2022 года в ГБУЗ «ТОКВКД» наблюдается 25 инвалидов, которые ранее получили группу по заболеваниям дерматологического профиля (из них все трудоспособного возраста).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На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МСЭ в 2022 году направлены и освидетельствованы  7 пациентов (2 первично, 5 повторно), 6 из них призваны инвалидами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В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2021 году направлены и освидетельствованы 3 пациента (их них 2 – первично, 1 – повторно).  После проведения медико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социальной экспертизы все были признаны инвалидами.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83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445" y="207810"/>
            <a:ext cx="7912510" cy="50994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 </a:t>
            </a:r>
            <a:r>
              <a:rPr lang="ru-RU" sz="2400" b="1" dirty="0"/>
              <a:t>Работа врачебной </a:t>
            </a:r>
            <a:r>
              <a:rPr lang="ru-RU" sz="2400" b="1" dirty="0" smtClean="0"/>
              <a:t>комиссии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54246" y="1111045"/>
            <a:ext cx="786580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За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2022 год всего проведено заседаний врачебной комиссии–263, рассмотрено вопросов – 531.  В 2021 году – 214 и 379 соответственно.   </a:t>
            </a:r>
            <a:b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Перечень вопросов и количество:	                                                                                                                                    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Заключения врачебной комиссии по временной нетрудоспособности – 36, в том числе:</a:t>
            </a:r>
          </a:p>
          <a:p>
            <a:pPr marL="742950" lvl="1" indent="-28575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Продление листка нетрудоспособности свыше 15 дней – 35;</a:t>
            </a:r>
          </a:p>
          <a:p>
            <a:pPr marL="742950" lvl="1" indent="-28575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Выдано дубликатов больничного листка в электронном виде – 1;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Заключения врачебной комиссии в связи с направлением военкоматами призывников – 138;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Число заключений врачебной комиссии по назначению лекарственных средств – 290; в том числе рассмотрение вопроса о выписке перевязочного материала, выделенного фондом «Круг добра» - 1.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Число заключений по направлению на МСЭ – 7:	</a:t>
            </a:r>
          </a:p>
          <a:p>
            <a:pPr marL="742950" lvl="1" indent="-28575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т. ч. лиц, впервые признанных инвалидами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–1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742950" lvl="1" indent="-28575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т. ч. лиц трудоспособного возраста – 7;	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55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24749" y="589935"/>
            <a:ext cx="7875638" cy="6061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Заключения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врачебной комиссии в связи с целью уточнения диагноза и тактики лечения –28;	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Заключения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врачебной комиссии по учащимся образовательных учреждений – 10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Выдано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направлений на стационарное лечение при повторной госпитализации сроком менее 3-х месяцев в ГБУЗ «ТОКВКД» – 9;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Заключения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врачебной комиссии в связи с оказанием специализированной медпомощи за счет средств ОМС– 2:   в т. ч. на консультацию – 2 в ФГБУ ГНЦДК.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Заключения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врачебной комиссии по обращениям граждан по оказанию медпомощи – 6.  По всем обращением проведен разбор на ВК, соглашение достигнуто. Обоснованных жалоб нет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 Внутренняя экспертиза качества / контроль качества медицинской деятельности / с проверкой медицинской документации – 2;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Освидетельствования подозреваемых или обвиняемых в совершении преступлений –3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В ГБУЗ "ТОКВКД" в 2022 году летальных случаев не было зарегистрировано.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79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2734" y="365125"/>
            <a:ext cx="7411065" cy="71642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>Контроль </a:t>
            </a:r>
            <a:r>
              <a:rPr lang="ru-RU" sz="3100" b="1" dirty="0"/>
              <a:t>качества и безопасности медицинской деятельности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005947"/>
              </p:ext>
            </p:extLst>
          </p:nvPr>
        </p:nvGraphicFramePr>
        <p:xfrm>
          <a:off x="3740727" y="1402945"/>
          <a:ext cx="7932716" cy="47959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43690">
                  <a:extLst>
                    <a:ext uri="{9D8B030D-6E8A-4147-A177-3AD203B41FA5}">
                      <a16:colId xmlns:a16="http://schemas.microsoft.com/office/drawing/2014/main" val="624764332"/>
                    </a:ext>
                  </a:extLst>
                </a:gridCol>
                <a:gridCol w="2644513">
                  <a:extLst>
                    <a:ext uri="{9D8B030D-6E8A-4147-A177-3AD203B41FA5}">
                      <a16:colId xmlns:a16="http://schemas.microsoft.com/office/drawing/2014/main" val="230122862"/>
                    </a:ext>
                  </a:extLst>
                </a:gridCol>
                <a:gridCol w="2644513">
                  <a:extLst>
                    <a:ext uri="{9D8B030D-6E8A-4147-A177-3AD203B41FA5}">
                      <a16:colId xmlns:a16="http://schemas.microsoft.com/office/drawing/2014/main" val="1190201315"/>
                    </a:ext>
                  </a:extLst>
                </a:gridCol>
              </a:tblGrid>
              <a:tr h="9671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Доходы (млн.)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Удержано (тыс. руб.)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112682"/>
                  </a:ext>
                </a:extLst>
              </a:tr>
              <a:tr h="7657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2018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82 863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53,00</a:t>
                      </a:r>
                      <a:r>
                        <a:rPr lang="ru-RU" sz="2000" b="1" dirty="0">
                          <a:effectLst/>
                        </a:rPr>
                        <a:t> 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608 359,96 (0,8%)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787204"/>
                  </a:ext>
                </a:extLst>
              </a:tr>
              <a:tr h="7657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2019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81 221 097,68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542 937,96 (0,7%)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62295"/>
                  </a:ext>
                </a:extLst>
              </a:tr>
              <a:tr h="7657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2020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63 451 024,60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658 277,13 (1%)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396157"/>
                  </a:ext>
                </a:extLst>
              </a:tr>
              <a:tr h="7657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2021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77 608 153,67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432 759,02 (0,6%)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625654"/>
                  </a:ext>
                </a:extLst>
              </a:tr>
              <a:tr h="7657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2022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85 546 022,8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174 735,07 </a:t>
                      </a:r>
                      <a:r>
                        <a:rPr lang="ru-RU" sz="2000" b="1" u="sng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u="sng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-0,2%</a:t>
                      </a:r>
                      <a:endParaRPr lang="ru-RU" sz="2000" b="1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759059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038475" y="3360738"/>
            <a:ext cx="774340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04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7620" y="365126"/>
            <a:ext cx="6936179" cy="70365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/>
              <a:t>Работа кабинета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/>
              <a:t> организационно-методической и научной работы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87386" y="1166228"/>
            <a:ext cx="8542317" cy="487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Продолжена работа по текущей регистрации всех вновь выявленных больных венерическими и заразными кожными заболеваниями  с последующей обработкой экстренных извещений  и введением данных в областную компьютерную базу;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Продолжена работа по составлению ежемесячных, ежеквартальных, годовых отчетов в соответствии с действующими нормативными документами.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Проводился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прием отчетов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дерматологов области,  анализ данных по заболеваемости,   разрабатываются оперативные планы  для стабилизации эпидемиологической обстановки. Формируется областной свод по ф.34 и ф.9 для отчета в МЗ РФ.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В рамках реального времени осуществлялась передача информации на станцию переливания крови о вновь выявленных заболеваниях, препятствующих донорству.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5. Велся сезонный мониторинг  укусов клещей с еженедельной передачей в органы санэпиднадзора.	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6. Проведено 12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заседаний общества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дерматовенерологов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Дней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дерматовенерологов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(в 2021 – 12, в 2020 - 9, 2019 - 12, 2018 - 10 , 2017 - 9).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81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2608" y="365126"/>
            <a:ext cx="7411192" cy="88178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Выходы в организованные коллективы</a:t>
            </a:r>
            <a:endParaRPr lang="ru-RU" sz="2800" b="1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523583438"/>
              </p:ext>
            </p:extLst>
          </p:nvPr>
        </p:nvGraphicFramePr>
        <p:xfrm>
          <a:off x="3942608" y="1828799"/>
          <a:ext cx="7411192" cy="4381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587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31564" y="145352"/>
            <a:ext cx="8360436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Выездов в ЛПУ г. Тамбова сифилидологов  с целью диагностики, терапии и  вторичной профилактики сифилиса  было сделано в 2022 году – 31, 2021году - 20, 2020 году- 22,  в 2019г.- 19,   в 2018г.- 11, в  2017г.-  39.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Организационно-методическим отделом в 2022 году сделано 2 209 вызовов по привлечению к обследованию и лечению по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венпрофилю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привлечено 856 из 916 подлежащих, что составило 93,4%, что соответствует уровню прошлых годов (в 2021 году -  94,5%, в</a:t>
            </a:r>
            <a:r>
              <a:rPr kumimoji="0" lang="ru-RU" altLang="ru-RU" b="0" i="0" u="none" strike="noStrike" cap="none" normalizeH="0" baseline="0" dirty="0" smtClean="0" bmk="_Hlk93216754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2020 году - 93,6 %,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2019г. - 90,4%, в 2018г. - 91,4%, в 2017г. - 96,5%).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414759576"/>
              </p:ext>
            </p:extLst>
          </p:nvPr>
        </p:nvGraphicFramePr>
        <p:xfrm>
          <a:off x="3831564" y="2869174"/>
          <a:ext cx="7533122" cy="3887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21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52602" y="768258"/>
            <a:ext cx="7849589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информации из станции переливания крови было привлечено к обследованию в 2022 году – 7 чел., в 2021г. -1 чел., 2020г.- 11  чел.,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2019г.- 7 чел,. 2018г.- 19 чел., в 2017г.-8 чел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Проведено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конференций: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Врачебная конференция - 3, тем - 12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Врачебно-сестринская конференция - 13, тем – 39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Сестринская конференция - 12, тем – 47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Продолжена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работа по выходам  в детские дошкольные и школьные учреждения, ВУЗы, в учреждения  среднего профессионального образования, медицинские учреждения, организации и предприятия для осмотра контактных к заразным кожным заболеваниям и обследования на венерические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заболевания. При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выходах проведено  228 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бесед.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48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644991"/>
              </p:ext>
            </p:extLst>
          </p:nvPr>
        </p:nvGraphicFramePr>
        <p:xfrm>
          <a:off x="3467595" y="38172"/>
          <a:ext cx="8538358" cy="68198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38358">
                  <a:extLst>
                    <a:ext uri="{9D8B030D-6E8A-4147-A177-3AD203B41FA5}">
                      <a16:colId xmlns:a16="http://schemas.microsoft.com/office/drawing/2014/main" val="1150416476"/>
                    </a:ext>
                  </a:extLst>
                </a:gridCol>
              </a:tblGrid>
              <a:tr h="5104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В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2022 году рабочая группа утвердила 8 СОП: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6847214"/>
                  </a:ext>
                </a:extLst>
              </a:tr>
              <a:tr h="13393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СОП №103  «Порядок действий медицинского персонала в случае выявления больного с подозрением на инфекционную болезнь, вызывающую чрезвычайную ситуацию в области санитарно-эпидемиологического благополучия населения».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7025152"/>
                  </a:ext>
                </a:extLst>
              </a:tr>
              <a:tr h="10044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СОП №104 «Порядок направления пациентов на медико-социальную экспертизу. Передача клинической ответственности за пациента при направлении на медико-социальную экспертизу».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8589855"/>
                  </a:ext>
                </a:extLst>
              </a:tr>
              <a:tr h="6696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СОП №105 «Стандарт коммуникативного общения медицинского работника».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0972015"/>
                  </a:ext>
                </a:extLst>
              </a:tr>
              <a:tr h="3348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СОП №106 «Стандарт общения и деловых отношений между коллегами».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507183"/>
                  </a:ext>
                </a:extLst>
              </a:tr>
              <a:tr h="6696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СОП №107 «Стандарт поведения медицинского работника при общении с пациентом во время выполнения должностных обязанностей».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5220514"/>
                  </a:ext>
                </a:extLst>
              </a:tr>
              <a:tr h="6696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СОП №108 «Стандарт поведения медицинского работника при общении с пациентом вне выполнения должностных обязанностей».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2083834"/>
                  </a:ext>
                </a:extLst>
              </a:tr>
              <a:tr h="6696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СОП №109 «Стандарт общения между сотрудниками медицинской организации и сотрудниками сторонних учреждений».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4140420"/>
                  </a:ext>
                </a:extLst>
              </a:tr>
              <a:tr h="6696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СОП №110 «Стандарт этики размещаемой медицинскими работниками персональной информации в социальных сетях интернет-пространства».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6096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479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2568" y="507979"/>
            <a:ext cx="7000567" cy="5342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Организовано обучение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среднего медицинского и фармацевтического персонала: </a:t>
            </a: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Организация сестринского дела» 144 ч. – 1 чел., </a:t>
            </a: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«Организация сестринского дела» 36 ч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.-1 чел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.;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«Сестринская помощь больным с кожными и венерическими заболеваниями» 144 ч.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36 медицинских сестер; </a:t>
            </a: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Современные методы клинических исследований в лабораторной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диагностике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144г. - 3 человека, </a:t>
            </a: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«Современные методы клинических исследований в лабораторной диагностике» 36ч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.-1 чел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.;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«Диетология» - 1 человек; </a:t>
            </a: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Современные аспекты работы фармацевтов» - 1 человек; «Физиотерапия» -1 человек.  </a:t>
            </a: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34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сотрудника из среднего медицинского персонала прошли периодическую аккредитацию.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80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24892" y="735995"/>
            <a:ext cx="8364187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Продолжали работу школы: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больных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атопическим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дерматитом (4 занятия),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школа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псориаза (4 занятия), жизнь без Венеры (4 занятия),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розацеа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акне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(4 занятия), 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онлайн-школа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здоровья – 16 занятий.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Начали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работу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новые школы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сотрудников: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«Школа права или школа юридической грамотности», в  которой проведено 7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занятия,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Школа безопасности – 3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занятия,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Школа старшей медицинской сестры – 1 занятие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12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4473" y="269323"/>
            <a:ext cx="8110845" cy="6429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2022 году третий раз диспансер  был инициатором и организатором секции по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дерматовенерологии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косметологии в рамках   Державинского медицинского форума  «Актуальные вопросы врачебной практики». В секции 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«Актуальные вопросы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дерматовенерологии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косметологии»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выступили  5 докладчика ГБУЗ «ТОКВКД».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9 сентября 2022 г. ГБУЗ ТОКВКД организовал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 провел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межрегиональную научно-практическую конференция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«Сто лет во  имя любви!»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посвященную 100 летнему юбилею диспансера, где  прозвучало 8 докладов, подготовленных сотрудниками диспансера.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14 декабря 2022 года организовали и провели общероссийский онлайн-семинар для средних медицинских работников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«Сестринское дело в косметологии и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дерматовенерологии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(представили 5 докладов из 7).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18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93226" y="512359"/>
            <a:ext cx="8182098" cy="582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2022г. продолжил работу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Научный Совет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учреждения согласно плана мероприятий по развитию  научной деятельности на 2022год, проведено 5 заседаний.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1. Рассмотрен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вопрос организации и участия в  секции «Актуальные вопросы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дерматовенерологии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косметологии» в рамках   проведения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VI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Державинского медицинского форума  «Актуальные вопросы врачебной практики».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ГБУЗ «ТОКВКД» продолжил работу в исследовательской программе по пациента с витилиго на базе медицинской онлайн-платформе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ROSMED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INFO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Разработаны методические рекомендации для врачей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дерматовенерологов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 использованию специальных симптомов и феноменов в диагностике кожных заболеваний.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Продолжается работа по пополнению фотоматериалов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дерматоскопического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атласа ГБУЗ «ТОКВКД» и атласа по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дерматовенерологии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«Интересный клинический случай в практике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дерматовенеролога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5.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Организована межрегиональная конференция «Сто лет во имя любви!»  и общероссийский онлайн-семинар для средних медицинских работников.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6. ГБУЗ «ТОКВКД» продолжает изучать зависимость возникновения и течения псориаза от приёма В-блокаторов и антибиотиков.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70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43646" y="596212"/>
            <a:ext cx="7924802" cy="582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Научный Совет участвовал в общероссийском обсуждении проектов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 стандартов по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дерматовенерологии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Стандарт медицинской помощи взрослым при экземе;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Стандарт медицинской помощи детям при экземе;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Стандарт медицинской помощи взрослым при псориазе;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Стандарт медицинской помощи взрослым при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хламидийной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инфекции;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Стандарт медицинской помощи взрослым при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аногетитальной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герпетической вирусной инфекции;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Стандарт медицинской помощи взрослым при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аногенитальных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(венерических) бородавках;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Стандарт медицинской помощи взрослым при гонококковой инфекции;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Стандарт медицинской помощи детям при контактном дерматите;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Стандарт медицинской помощи детям при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атопическом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дерматите;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Стандарт первичной медико-санитарной помощи детям при гонококковой инфекции.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Все эти стандарты были внедрены в работу учреждения.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94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6982" y="365125"/>
            <a:ext cx="7446818" cy="86990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/>
              <a:t>Информационно-разъяснительная работа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13216" y="819396"/>
            <a:ext cx="8645236" cy="582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 2022 год  мы освятили более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150 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событий.  Из них: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врачебных конференций - 3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сестринских конференций - 12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 врачебно-сестринских конференций – 13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 веб-конференций – 16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 научных совета – 5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 заслушивание годовых отчетов – 2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 о наших закупках, ремонтах –2 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участие во Всероссийских  конференциях, съездах,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вебинарах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дерматовенерологии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косметологии -19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участие в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вебинарах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 вопросам организации и оказания медицинской помощи в условиях  риска распространения новой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коронавирусной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инфекции и других инфекционных заболеваний - 15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участие в общественной жизни и внутрибольничные мероприятия, конкурсы, празднования – 32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выступления СМИ: телевидение - 2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радио - 1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газета – 13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53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82389" y="232696"/>
            <a:ext cx="8364187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Проведено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23 акции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посвященных значимым датам и событиям в сфере охраны здоровья (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Международный день борьбы с онкологическими заболеваниями, Всемирный день иммунитета, Всемирный день здоровья, День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дерматовенеролога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Национальный день донора в России, Всемирный день Красного Креста и Красного Полумесяца, Всемирный день медицинских сестер, День памяти умерших от СПИДа , Всемирный день семейного врача, Всемирный «день без табака», День памяти Святителя Луки (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Войно-Ясенецкого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), Всемирный день донора крови, День медицинского работника , Международный день «Врачи мира за мир», День косметолога и красоты, Международный день пожилых людей,  Международный день врача,  День аллерголога, Международный день псориаза, Международная неделя герпеса, Международный день отказа от курения, Международный день борьбы со СПИДом, Международный день инвалидов).                              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616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76551" y="235057"/>
            <a:ext cx="8815449" cy="6144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2022г. сотрудники диспансера  приняли участие в общероссийских акциях и областных мероприятиях, конкурсах и проектах: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Свеча памяти.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Пасхальный свет.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Свет врачебного сердца.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Онкопатруль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Окна Победы.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Донор 68.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Велопробег «Спасибо за Победу».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Флешмоб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ко дню образования Тамбовской области. 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Всемирный день без автомобиля.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Конкурс: Пчела – плотник.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Конкурс проект «Заповедный калейдоскоп»: «Ковыль перистый».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 Соревнования по пулевой стрельбе.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День государственного флага.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проект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«Развитие экспорта медицинских услуг», в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т.ч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и п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роведены   дни открытых дверей для иностранных граждан на базе филиалов ГБУЗ «ТОКВКД»  в гг.. Моршанске и Мичуринске и г. Тамбове.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конкурсы «Битва хоров», «Снегурочка 2022» и т.д.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79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50721" y="631203"/>
            <a:ext cx="8039595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Опубликовано в рубрике «Интересные статьи» - 37 статей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Провели торжественное мероприятие, посвященное 100-летнему юбилею диспансера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ГБУЗ ТОКВКД стал организацией высокой социальной эффективности» в номинации «Наставничество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Диспансер стал победителем регионального этапа конкурса «Сто лучших товаров» и дипломантом Общероссийского этапа с правом использовать знак «Сто лучших товаров» в течении 2-х лет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131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5096" y="365126"/>
            <a:ext cx="7838704" cy="5730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/>
              <a:t>Финансирование 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/>
              <a:t>Доходы</a:t>
            </a:r>
            <a:endParaRPr lang="ru-RU" sz="28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04920795"/>
              </p:ext>
            </p:extLst>
          </p:nvPr>
        </p:nvGraphicFramePr>
        <p:xfrm>
          <a:off x="2956956" y="1282534"/>
          <a:ext cx="8989621" cy="4583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665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544340"/>
              </p:ext>
            </p:extLst>
          </p:nvPr>
        </p:nvGraphicFramePr>
        <p:xfrm>
          <a:off x="3087585" y="1211284"/>
          <a:ext cx="9013370" cy="52370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9045">
                  <a:extLst>
                    <a:ext uri="{9D8B030D-6E8A-4147-A177-3AD203B41FA5}">
                      <a16:colId xmlns:a16="http://schemas.microsoft.com/office/drawing/2014/main" val="3790547746"/>
                    </a:ext>
                  </a:extLst>
                </a:gridCol>
                <a:gridCol w="740663">
                  <a:extLst>
                    <a:ext uri="{9D8B030D-6E8A-4147-A177-3AD203B41FA5}">
                      <a16:colId xmlns:a16="http://schemas.microsoft.com/office/drawing/2014/main" val="455706921"/>
                    </a:ext>
                  </a:extLst>
                </a:gridCol>
                <a:gridCol w="611342">
                  <a:extLst>
                    <a:ext uri="{9D8B030D-6E8A-4147-A177-3AD203B41FA5}">
                      <a16:colId xmlns:a16="http://schemas.microsoft.com/office/drawing/2014/main" val="2550134122"/>
                    </a:ext>
                  </a:extLst>
                </a:gridCol>
                <a:gridCol w="775934">
                  <a:extLst>
                    <a:ext uri="{9D8B030D-6E8A-4147-A177-3AD203B41FA5}">
                      <a16:colId xmlns:a16="http://schemas.microsoft.com/office/drawing/2014/main" val="2862556359"/>
                    </a:ext>
                  </a:extLst>
                </a:gridCol>
                <a:gridCol w="705394">
                  <a:extLst>
                    <a:ext uri="{9D8B030D-6E8A-4147-A177-3AD203B41FA5}">
                      <a16:colId xmlns:a16="http://schemas.microsoft.com/office/drawing/2014/main" val="3408600787"/>
                    </a:ext>
                  </a:extLst>
                </a:gridCol>
                <a:gridCol w="728907">
                  <a:extLst>
                    <a:ext uri="{9D8B030D-6E8A-4147-A177-3AD203B41FA5}">
                      <a16:colId xmlns:a16="http://schemas.microsoft.com/office/drawing/2014/main" val="4118449302"/>
                    </a:ext>
                  </a:extLst>
                </a:gridCol>
                <a:gridCol w="705395">
                  <a:extLst>
                    <a:ext uri="{9D8B030D-6E8A-4147-A177-3AD203B41FA5}">
                      <a16:colId xmlns:a16="http://schemas.microsoft.com/office/drawing/2014/main" val="4074531402"/>
                    </a:ext>
                  </a:extLst>
                </a:gridCol>
                <a:gridCol w="771811">
                  <a:extLst>
                    <a:ext uri="{9D8B030D-6E8A-4147-A177-3AD203B41FA5}">
                      <a16:colId xmlns:a16="http://schemas.microsoft.com/office/drawing/2014/main" val="1909470559"/>
                    </a:ext>
                  </a:extLst>
                </a:gridCol>
                <a:gridCol w="682690">
                  <a:extLst>
                    <a:ext uri="{9D8B030D-6E8A-4147-A177-3AD203B41FA5}">
                      <a16:colId xmlns:a16="http://schemas.microsoft.com/office/drawing/2014/main" val="1210577711"/>
                    </a:ext>
                  </a:extLst>
                </a:gridCol>
                <a:gridCol w="602899">
                  <a:extLst>
                    <a:ext uri="{9D8B030D-6E8A-4147-A177-3AD203B41FA5}">
                      <a16:colId xmlns:a16="http://schemas.microsoft.com/office/drawing/2014/main" val="1356700260"/>
                    </a:ext>
                  </a:extLst>
                </a:gridCol>
                <a:gridCol w="681881">
                  <a:extLst>
                    <a:ext uri="{9D8B030D-6E8A-4147-A177-3AD203B41FA5}">
                      <a16:colId xmlns:a16="http://schemas.microsoft.com/office/drawing/2014/main" val="2592057665"/>
                    </a:ext>
                  </a:extLst>
                </a:gridCol>
                <a:gridCol w="740663">
                  <a:extLst>
                    <a:ext uri="{9D8B030D-6E8A-4147-A177-3AD203B41FA5}">
                      <a16:colId xmlns:a16="http://schemas.microsoft.com/office/drawing/2014/main" val="1411302583"/>
                    </a:ext>
                  </a:extLst>
                </a:gridCol>
                <a:gridCol w="736746">
                  <a:extLst>
                    <a:ext uri="{9D8B030D-6E8A-4147-A177-3AD203B41FA5}">
                      <a16:colId xmlns:a16="http://schemas.microsoft.com/office/drawing/2014/main" val="3447187350"/>
                    </a:ext>
                  </a:extLst>
                </a:gridCol>
              </a:tblGrid>
              <a:tr h="118370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ФОМС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8480" algn="ctr"/>
                        </a:tabLst>
                      </a:pPr>
                      <a:r>
                        <a:rPr lang="ru-RU" sz="1400">
                          <a:effectLst/>
                        </a:rPr>
                        <a:t>	бюджет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платные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203642"/>
                  </a:ext>
                </a:extLst>
              </a:tr>
              <a:tr h="452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2022  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34898"/>
                  </a:ext>
                </a:extLst>
              </a:tr>
              <a:tr h="10047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    Тамбов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solidFill>
                      <a:srgbClr val="9966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58,3%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66,1%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59,7%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59,2%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58,7%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60,6%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90,3%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90,8%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96,4%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61,0%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60,1%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61,3%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34742"/>
                  </a:ext>
                </a:extLst>
              </a:tr>
              <a:tr h="11635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   Мичуринск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solidFill>
                      <a:srgbClr val="9966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32,0%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22,7%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28,1%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26,6%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22,4%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27,4%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7,4%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8,2%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3,6%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29,6%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26,4%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27,1%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923143"/>
                  </a:ext>
                </a:extLst>
              </a:tr>
              <a:tr h="14322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       Моршанск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solidFill>
                      <a:srgbClr val="9966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9,7%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11,2%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12,2%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14,2%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18,9%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12,0%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2,3%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1,0%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0,0%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9,4%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13,5%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11,6%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820967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360678" y="56698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39750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8163" algn="ctr"/>
              </a:tabLst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Структура доли доходов по филиалам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8163" algn="ctr"/>
              </a:tabLst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49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4515" y="1561950"/>
            <a:ext cx="7187381" cy="3874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На базе нашего диспансера в отчетном году проходило ординатуру 38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человек: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ординаторов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2-го года обучения –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20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1-го года -18.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Постоянно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на нашей базе проходят практику студенты ТОГБПОУ «Тамбовский областной медицинский колледж» и медицинских ВУЗов страны.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33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5750" y="365126"/>
            <a:ext cx="6758049" cy="6561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Расходы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406109094"/>
              </p:ext>
            </p:extLst>
          </p:nvPr>
        </p:nvGraphicFramePr>
        <p:xfrm>
          <a:off x="4500748" y="1413164"/>
          <a:ext cx="6994565" cy="4643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942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25091" y="332509"/>
            <a:ext cx="8716487" cy="6144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Затраты по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учреждению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составили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коммунальные услуги – 2 806,1 тыс. руб. (2,7%), как и в 2021 и 2020 годах;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связь – 1 510,3 тыс. руб.  (1,4%), в 2021г. было 2%, в 2020г. - 1,2% всей доли расходов;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содержание имущества (ТО оборудования, заправка картриджей, поверка приборов, дезинсекция, стирка, вывоз мусора и т.д.)   - 1 879,1 тыс. руб. (1,8 %), в 2021г. – 1,7%, в 2020г. – 2,4%;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прочие услуги  затраты составили – 6 103,7 тыс. руб. (5,8%) в общей доле, в 2021 г. – 5,8%, в 2020 году - 5%; (большая часть расходов по этой статье составляет организация питания 3 666,5 тыс. руб.)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уплату налогов  и прочих платежей – 408,7 тыс. руб. (0,4%), что на уровне двух прошлых лет;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приобретение основных средств – 353,3 тыс. руб. (0,3%), что  аналогично 2021 г. и значительно меньше чем в 2020 г. (2 410,2 тыс. руб.) и 2019 г. (2 745,9 тыс. руб.). Большая часть 200,0 тыс. пошла на погашение задолженности за компьютеры по контракту от 2019 г. Приобретение основных средств в 2022 г. по филиалам – Тамбов – 104,2 тыс. руб. (огнетушители, видеонаблюдение), Мичуринск – 10,0 тыс. руб. (тепловентилятор, вешалка, огнетушители), Моршанск – 39 тыс. руб. (огнетушители, стиральная машинка).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93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71158" y="2244436"/>
            <a:ext cx="7580415" cy="2096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приобретение материальных запасов  затраты составили – 6 346,6 тыс. руб. – 6,1 % (большая часть средств потрачена на приобретение медикаментов, реактивов и изделий медицинского назначения – 5 251,4 тыс. руб.), в 2021 г. – 5 340,8 тыс. руб. (5,6%), в 2020 году – 4 120,3 тыс. руб. (4,5%).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86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644965"/>
              </p:ext>
            </p:extLst>
          </p:nvPr>
        </p:nvGraphicFramePr>
        <p:xfrm>
          <a:off x="3526971" y="1112516"/>
          <a:ext cx="8383979" cy="53120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5947">
                  <a:extLst>
                    <a:ext uri="{9D8B030D-6E8A-4147-A177-3AD203B41FA5}">
                      <a16:colId xmlns:a16="http://schemas.microsoft.com/office/drawing/2014/main" val="3385692676"/>
                    </a:ext>
                  </a:extLst>
                </a:gridCol>
                <a:gridCol w="924879">
                  <a:extLst>
                    <a:ext uri="{9D8B030D-6E8A-4147-A177-3AD203B41FA5}">
                      <a16:colId xmlns:a16="http://schemas.microsoft.com/office/drawing/2014/main" val="2663367569"/>
                    </a:ext>
                  </a:extLst>
                </a:gridCol>
                <a:gridCol w="961381">
                  <a:extLst>
                    <a:ext uri="{9D8B030D-6E8A-4147-A177-3AD203B41FA5}">
                      <a16:colId xmlns:a16="http://schemas.microsoft.com/office/drawing/2014/main" val="4152176105"/>
                    </a:ext>
                  </a:extLst>
                </a:gridCol>
                <a:gridCol w="766681">
                  <a:extLst>
                    <a:ext uri="{9D8B030D-6E8A-4147-A177-3AD203B41FA5}">
                      <a16:colId xmlns:a16="http://schemas.microsoft.com/office/drawing/2014/main" val="1386574005"/>
                    </a:ext>
                  </a:extLst>
                </a:gridCol>
                <a:gridCol w="809377">
                  <a:extLst>
                    <a:ext uri="{9D8B030D-6E8A-4147-A177-3AD203B41FA5}">
                      <a16:colId xmlns:a16="http://schemas.microsoft.com/office/drawing/2014/main" val="1627718707"/>
                    </a:ext>
                  </a:extLst>
                </a:gridCol>
                <a:gridCol w="809377">
                  <a:extLst>
                    <a:ext uri="{9D8B030D-6E8A-4147-A177-3AD203B41FA5}">
                      <a16:colId xmlns:a16="http://schemas.microsoft.com/office/drawing/2014/main" val="2446231773"/>
                    </a:ext>
                  </a:extLst>
                </a:gridCol>
                <a:gridCol w="809995">
                  <a:extLst>
                    <a:ext uri="{9D8B030D-6E8A-4147-A177-3AD203B41FA5}">
                      <a16:colId xmlns:a16="http://schemas.microsoft.com/office/drawing/2014/main" val="2965445102"/>
                    </a:ext>
                  </a:extLst>
                </a:gridCol>
                <a:gridCol w="856404">
                  <a:extLst>
                    <a:ext uri="{9D8B030D-6E8A-4147-A177-3AD203B41FA5}">
                      <a16:colId xmlns:a16="http://schemas.microsoft.com/office/drawing/2014/main" val="684981352"/>
                    </a:ext>
                  </a:extLst>
                </a:gridCol>
                <a:gridCol w="874969">
                  <a:extLst>
                    <a:ext uri="{9D8B030D-6E8A-4147-A177-3AD203B41FA5}">
                      <a16:colId xmlns:a16="http://schemas.microsoft.com/office/drawing/2014/main" val="1458716913"/>
                    </a:ext>
                  </a:extLst>
                </a:gridCol>
                <a:gridCol w="874969">
                  <a:extLst>
                    <a:ext uri="{9D8B030D-6E8A-4147-A177-3AD203B41FA5}">
                      <a16:colId xmlns:a16="http://schemas.microsoft.com/office/drawing/2014/main" val="3535328138"/>
                    </a:ext>
                  </a:extLst>
                </a:gridCol>
              </a:tblGrid>
              <a:tr h="3972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solidFill>
                      <a:srgbClr val="9966FF">
                        <a:alpha val="61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доход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расход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+/-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7247908"/>
                  </a:ext>
                </a:extLst>
              </a:tr>
              <a:tr h="3972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solidFill>
                      <a:srgbClr val="9966FF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4746341"/>
                  </a:ext>
                </a:extLst>
              </a:tr>
              <a:tr h="737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Тамбов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solidFill>
                      <a:srgbClr val="9966FF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47</a:t>
                      </a:r>
                      <a:r>
                        <a:rPr lang="ru-RU" sz="1400" b="1" dirty="0">
                          <a:effectLst/>
                        </a:rPr>
                        <a:t> 675,6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57 </a:t>
                      </a:r>
                      <a:r>
                        <a:rPr lang="ru-RU" sz="1400" b="1" dirty="0">
                          <a:effectLst/>
                        </a:rPr>
                        <a:t>610,5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66</a:t>
                      </a:r>
                      <a:r>
                        <a:rPr lang="ru-RU" sz="1400" b="1" dirty="0">
                          <a:effectLst/>
                        </a:rPr>
                        <a:t> 027,6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53</a:t>
                      </a:r>
                      <a:r>
                        <a:rPr lang="ru-RU" sz="1400" b="1" dirty="0">
                          <a:effectLst/>
                        </a:rPr>
                        <a:t> 093,3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57</a:t>
                      </a:r>
                      <a:r>
                        <a:rPr lang="ru-RU" sz="1400" b="1" dirty="0">
                          <a:effectLst/>
                        </a:rPr>
                        <a:t> 511,8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56</a:t>
                      </a:r>
                      <a:r>
                        <a:rPr lang="ru-RU" sz="1400" b="1" dirty="0">
                          <a:effectLst/>
                        </a:rPr>
                        <a:t> 484,2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-</a:t>
                      </a:r>
                      <a:r>
                        <a:rPr lang="ru-RU" sz="1400" b="1" dirty="0">
                          <a:effectLst/>
                        </a:rPr>
                        <a:t>5 417,7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+</a:t>
                      </a:r>
                      <a:r>
                        <a:rPr lang="ru-RU" sz="1400" b="1" dirty="0">
                          <a:effectLst/>
                        </a:rPr>
                        <a:t>98,7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+</a:t>
                      </a:r>
                      <a:r>
                        <a:rPr lang="ru-RU" sz="1400" b="1" dirty="0">
                          <a:effectLst/>
                        </a:rPr>
                        <a:t>9 543,4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587038"/>
                  </a:ext>
                </a:extLst>
              </a:tr>
              <a:tr h="11013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Мичуринск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solidFill>
                      <a:srgbClr val="9966FF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23</a:t>
                      </a:r>
                      <a:r>
                        <a:rPr lang="ru-RU" sz="1400" b="1" dirty="0">
                          <a:effectLst/>
                        </a:rPr>
                        <a:t> 080,3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25 </a:t>
                      </a:r>
                      <a:r>
                        <a:rPr lang="ru-RU" sz="1400" b="1" dirty="0">
                          <a:effectLst/>
                        </a:rPr>
                        <a:t>021,4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26</a:t>
                      </a:r>
                      <a:r>
                        <a:rPr lang="ru-RU" sz="1400" b="1" dirty="0">
                          <a:effectLst/>
                        </a:rPr>
                        <a:t> 470,0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21</a:t>
                      </a:r>
                      <a:r>
                        <a:rPr lang="ru-RU" sz="1400" b="1" dirty="0">
                          <a:effectLst/>
                        </a:rPr>
                        <a:t> 470,3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24</a:t>
                      </a:r>
                      <a:r>
                        <a:rPr lang="ru-RU" sz="1400" b="1" dirty="0">
                          <a:effectLst/>
                        </a:rPr>
                        <a:t> 100,4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25</a:t>
                      </a:r>
                      <a:r>
                        <a:rPr lang="ru-RU" sz="1400" b="1" dirty="0">
                          <a:effectLst/>
                        </a:rPr>
                        <a:t> 909,8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+</a:t>
                      </a:r>
                      <a:r>
                        <a:rPr lang="ru-RU" sz="1400" b="1" dirty="0">
                          <a:effectLst/>
                        </a:rPr>
                        <a:t>1 610,0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+921,0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+</a:t>
                      </a:r>
                      <a:r>
                        <a:rPr lang="ru-RU" sz="1400" b="1" dirty="0">
                          <a:effectLst/>
                        </a:rPr>
                        <a:t>560,2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911805"/>
                  </a:ext>
                </a:extLst>
              </a:tr>
              <a:tr h="12387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Моршанск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solidFill>
                      <a:srgbClr val="9966FF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7</a:t>
                      </a:r>
                      <a:r>
                        <a:rPr lang="ru-RU" sz="1400" b="1" dirty="0">
                          <a:effectLst/>
                        </a:rPr>
                        <a:t> 345,1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13 229,8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11 319,5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13 229,8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13 724,3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15 138,3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-4 483,4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-494,5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-3 818,8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6907926"/>
                  </a:ext>
                </a:extLst>
              </a:tr>
              <a:tr h="1439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Итого: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solidFill>
                      <a:srgbClr val="9966FF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-8 291,1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+252,2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+6 284,8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51748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631377" y="312297"/>
            <a:ext cx="5913911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39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Доля доходов и расходов по филиалам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03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501419292"/>
              </p:ext>
            </p:extLst>
          </p:nvPr>
        </p:nvGraphicFramePr>
        <p:xfrm>
          <a:off x="3681351" y="795647"/>
          <a:ext cx="8087096" cy="5379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0498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193713"/>
              </p:ext>
            </p:extLst>
          </p:nvPr>
        </p:nvGraphicFramePr>
        <p:xfrm>
          <a:off x="3372592" y="1561457"/>
          <a:ext cx="8597735" cy="43512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5580">
                  <a:extLst>
                    <a:ext uri="{9D8B030D-6E8A-4147-A177-3AD203B41FA5}">
                      <a16:colId xmlns:a16="http://schemas.microsoft.com/office/drawing/2014/main" val="4259474848"/>
                    </a:ext>
                  </a:extLst>
                </a:gridCol>
                <a:gridCol w="960043">
                  <a:extLst>
                    <a:ext uri="{9D8B030D-6E8A-4147-A177-3AD203B41FA5}">
                      <a16:colId xmlns:a16="http://schemas.microsoft.com/office/drawing/2014/main" val="2473519124"/>
                    </a:ext>
                  </a:extLst>
                </a:gridCol>
                <a:gridCol w="964964">
                  <a:extLst>
                    <a:ext uri="{9D8B030D-6E8A-4147-A177-3AD203B41FA5}">
                      <a16:colId xmlns:a16="http://schemas.microsoft.com/office/drawing/2014/main" val="3289338092"/>
                    </a:ext>
                  </a:extLst>
                </a:gridCol>
                <a:gridCol w="964964">
                  <a:extLst>
                    <a:ext uri="{9D8B030D-6E8A-4147-A177-3AD203B41FA5}">
                      <a16:colId xmlns:a16="http://schemas.microsoft.com/office/drawing/2014/main" val="653959517"/>
                    </a:ext>
                  </a:extLst>
                </a:gridCol>
                <a:gridCol w="884895">
                  <a:extLst>
                    <a:ext uri="{9D8B030D-6E8A-4147-A177-3AD203B41FA5}">
                      <a16:colId xmlns:a16="http://schemas.microsoft.com/office/drawing/2014/main" val="2452883644"/>
                    </a:ext>
                  </a:extLst>
                </a:gridCol>
                <a:gridCol w="890307">
                  <a:extLst>
                    <a:ext uri="{9D8B030D-6E8A-4147-A177-3AD203B41FA5}">
                      <a16:colId xmlns:a16="http://schemas.microsoft.com/office/drawing/2014/main" val="1529918288"/>
                    </a:ext>
                  </a:extLst>
                </a:gridCol>
                <a:gridCol w="905370">
                  <a:extLst>
                    <a:ext uri="{9D8B030D-6E8A-4147-A177-3AD203B41FA5}">
                      <a16:colId xmlns:a16="http://schemas.microsoft.com/office/drawing/2014/main" val="1690550814"/>
                    </a:ext>
                  </a:extLst>
                </a:gridCol>
                <a:gridCol w="1015806">
                  <a:extLst>
                    <a:ext uri="{9D8B030D-6E8A-4147-A177-3AD203B41FA5}">
                      <a16:colId xmlns:a16="http://schemas.microsoft.com/office/drawing/2014/main" val="4027519584"/>
                    </a:ext>
                  </a:extLst>
                </a:gridCol>
                <a:gridCol w="1015806">
                  <a:extLst>
                    <a:ext uri="{9D8B030D-6E8A-4147-A177-3AD203B41FA5}">
                      <a16:colId xmlns:a16="http://schemas.microsoft.com/office/drawing/2014/main" val="3040333811"/>
                    </a:ext>
                  </a:extLst>
                </a:gridCol>
              </a:tblGrid>
              <a:tr h="87024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Категории работников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Средне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списочная численность работников, человек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Средняя з/плата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 категориям работников, руб.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131436"/>
                  </a:ext>
                </a:extLst>
              </a:tr>
              <a:tr h="8702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 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01.01.2020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 01.01.2021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 01.01.2022г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 01.01.2023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01.01.2020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 01.01.2021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 01.01.2022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 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01.01.2023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480896"/>
                  </a:ext>
                </a:extLst>
              </a:tr>
              <a:tr h="8702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Итого, в </a:t>
                      </a:r>
                      <a:r>
                        <a:rPr lang="ru-RU" sz="1400" dirty="0" err="1">
                          <a:effectLst/>
                        </a:rPr>
                        <a:t>т.ч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163,3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166,1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164,5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158,7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28 827,6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27 931,2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29 782,3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33 449,0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588191"/>
                  </a:ext>
                </a:extLst>
              </a:tr>
              <a:tr h="5801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Врачи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31,5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34,4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33,5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33,1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51 700,5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45 270,6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46 670,2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52 000,3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652180"/>
                  </a:ext>
                </a:extLst>
              </a:tr>
              <a:tr h="11603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Средний медицинский персонал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66,5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68,1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65,4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64,5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24 00,4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23 021,30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25 019,1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28 000,1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922249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854893" y="699683"/>
            <a:ext cx="3740369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Анализ заработной платы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10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39613" y="515895"/>
            <a:ext cx="8445909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Материально-техническая база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         В  2022 году в Мичуринском филиале осуществлены ремонтные работы по замене светильников – 10,5 тыс. руб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    В Тамбове в осуществлен ряд расходов на устранение аварийных ситуаций в системе отопления и водоснабжения на общую сумму 157,0 тыс. руб. и выполнена частичная замена подвесного потолка – 41,8 тыс. руб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     В 2022 г. осуществлен капитальный ремонт небольшого участка крыши на сумму 409,2 тыс. руб. Часть расходов покрыла оказанная в 2022 г. учреждению спонсорская помощь в размере 150,00 тыс. руб., остальные расходы покрыли средства от оказания платных услуг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    На противопожарные мероприятия в 2022 г. потрачено – 90,3 тыс. руб. (проверка дымохода, техническое обслуживание АПС, перезарядка огнетушителей, перекатка пожарных рукавов, поверка газовых счетчиков, приобретение огнетушителей, огнезащитная обработка деревянных конструкций).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61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9445" y="285877"/>
            <a:ext cx="8406581" cy="582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Инвестиции в основной капитал осуществлены из всех источников финансирования в размере в 2022 г. – 71,00 тыс. руб. (в 2021г. - 980,00 тыс. руб. а в 2020г. -1 927,0 тыс. руб.). Уменьшение объема инвестиций связано с необходимостью перераспределения в условиях выхода из кризиса расходов на первоочередные нужды (медикаменты, информатизацию).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    В 2022г. из всех источников финансирования: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Медицинского оборудования не приобреталось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Приобретено вычислительной и орг. техники на сумму 200,00 тыс. руб.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 том числе: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- за счет средств от приносящей доход деятельности – 200,0 тыс. руб. (частичное погашение долга за компьютеры по контракту от 2019г.)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Приобретено мебели на сумму 1,0 тыс. руб.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за счет средств от приносящей доход деятельности – 1,0 тыс. руб. (вешалка)   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Расходы на приобретение прочих основных средств составили 152,3 тыс. руб.,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 том числе: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- за счет ОМС – 76,5 тыс. руб. (светильники, огнетушители, стиральная машинка);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- за счет средств от приносящей доход деятельности – 75,8 тыс. руб. (светильники, огнетушители, баннеры).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479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30993" y="1105790"/>
            <a:ext cx="6096000" cy="42334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В отчетном году снизились  расходы на приобретение ГСМ и составили – 196,00 тыс. руб. (в 2021г. – 244,1 тыс. руб., в 2020 г.  - 237,8 тыс. руб.).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    В 2022 г. затраты на приобретение строительных материалов, производственного и хозяйственного инвентаря, канцелярских товаров, мягкого инвентаря и бланков строгой отчетности  составили 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899,2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тыс. руб. (в 2021 г. –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335,9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тыс. руб.).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    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    Автомобильный парк состоит из 5 автомобилей, 4 с износом 100%.  В 2022 году один автомобиль списан и утилизирован.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634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65755" y="377396"/>
            <a:ext cx="7226709" cy="5784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План на 2023 год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dirty="0"/>
              <a:t>Продолжить работу по укомплектованию  дермато-венерологической службы врачебными кадрами;</a:t>
            </a: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dirty="0"/>
              <a:t>Продолжить работу по внедрению стандартов оказания медицинской помощи по профилю «</a:t>
            </a:r>
            <a:r>
              <a:rPr lang="ru-RU" dirty="0" err="1"/>
              <a:t>дерматовенерология</a:t>
            </a:r>
            <a:r>
              <a:rPr lang="ru-RU" dirty="0"/>
              <a:t>» и «косметология»;</a:t>
            </a: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dirty="0"/>
              <a:t>Продолжить работу в соответствии с клиническими рекомендациями;</a:t>
            </a: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dirty="0"/>
              <a:t>Продолжить работу по укреплению материально-технической базы диспансера:</a:t>
            </a:r>
          </a:p>
          <a:p>
            <a:pPr marL="457200" algn="just">
              <a:lnSpc>
                <a:spcPct val="115000"/>
              </a:lnSpc>
            </a:pPr>
            <a:r>
              <a:rPr lang="ru-RU" dirty="0"/>
              <a:t>- продолжить работы по косметическому ремонту кабинетов и отделений диспансера;</a:t>
            </a:r>
          </a:p>
          <a:p>
            <a:pPr marL="457200" algn="just">
              <a:lnSpc>
                <a:spcPct val="115000"/>
              </a:lnSpc>
            </a:pPr>
            <a:r>
              <a:rPr lang="ru-RU" dirty="0"/>
              <a:t>- ремонт 4 санитарных комнат и  душевой;</a:t>
            </a:r>
          </a:p>
          <a:p>
            <a:pPr marL="457200" algn="just">
              <a:lnSpc>
                <a:spcPct val="115000"/>
              </a:lnSpc>
            </a:pPr>
            <a:r>
              <a:rPr lang="ru-RU" dirty="0"/>
              <a:t>- установить приобретенные в 2019 году кондиционеры;</a:t>
            </a:r>
          </a:p>
          <a:p>
            <a:pPr marL="457200" algn="just">
              <a:lnSpc>
                <a:spcPct val="115000"/>
              </a:lnSpc>
            </a:pPr>
            <a:r>
              <a:rPr lang="ru-RU" dirty="0"/>
              <a:t>-  обеспечить твердым плиточным покрытием дорожку за зданием КВД;</a:t>
            </a:r>
          </a:p>
          <a:p>
            <a:pPr marL="457200" algn="just">
              <a:lnSpc>
                <a:spcPct val="115000"/>
              </a:lnSpc>
              <a:tabLst>
                <a:tab pos="5940425" algn="r"/>
              </a:tabLst>
            </a:pPr>
            <a:r>
              <a:rPr lang="ru-RU" dirty="0"/>
              <a:t>- замена напольного покрытия в отделениях;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-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ремонт потолка в клинико-диагностической лаборатории;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259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1668</TotalTime>
  <Words>7617</Words>
  <Application>Microsoft Office PowerPoint</Application>
  <PresentationFormat>Широкоэкранный</PresentationFormat>
  <Paragraphs>1972</Paragraphs>
  <Slides>102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102</vt:i4>
      </vt:variant>
    </vt:vector>
  </HeadingPairs>
  <TitlesOfParts>
    <vt:vector size="110" baseType="lpstr">
      <vt:lpstr>Arial</vt:lpstr>
      <vt:lpstr>Calibri</vt:lpstr>
      <vt:lpstr>Calibri Light</vt:lpstr>
      <vt:lpstr>Segoe Print</vt:lpstr>
      <vt:lpstr>Symbol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Доля впервые выявленного сифилиса у беременных</vt:lpstr>
      <vt:lpstr>Презентация PowerPoint</vt:lpstr>
      <vt:lpstr>  Динамика заболеваемости сифилисом  в возрастной группе 0-17</vt:lpstr>
      <vt:lpstr>Презентация PowerPoint</vt:lpstr>
      <vt:lpstr>Презентация PowerPoint</vt:lpstr>
      <vt:lpstr>Заболеваемость трихомониазом</vt:lpstr>
      <vt:lpstr>Заболеваемость хламидиозом</vt:lpstr>
      <vt:lpstr>Заболеваемость аногенитальными бородавками</vt:lpstr>
      <vt:lpstr>Заболеваемость  аногенитальной герпетической инфекцией</vt:lpstr>
      <vt:lpstr>Презентация PowerPoint</vt:lpstr>
      <vt:lpstr>Заболеваемость микроспорией</vt:lpstr>
      <vt:lpstr>Заболеваемость чесоткой</vt:lpstr>
      <vt:lpstr>Презентация PowerPoint</vt:lpstr>
      <vt:lpstr>Диспансерное наблюдение</vt:lpstr>
      <vt:lpstr>Презентация PowerPoint</vt:lpstr>
      <vt:lpstr>Диспансерный учет (впервые выявленные)</vt:lpstr>
      <vt:lpstr>Диспансерное наблюдение  (заразные кожные заболевания) </vt:lpstr>
      <vt:lpstr>Льготное лекарственное обеспечение</vt:lpstr>
      <vt:lpstr>Вызовы на дом</vt:lpstr>
      <vt:lpstr>Вызовы в ЛПУ</vt:lpstr>
      <vt:lpstr>Направления в федеральные клиники</vt:lpstr>
      <vt:lpstr>Презентация PowerPoint</vt:lpstr>
      <vt:lpstr>Презентация PowerPoint</vt:lpstr>
      <vt:lpstr>Презентация PowerPoint</vt:lpstr>
      <vt:lpstr>   Структура госпитализации в стационар  по нозологиям  </vt:lpstr>
      <vt:lpstr>Презентация PowerPoint</vt:lpstr>
      <vt:lpstr>Сравнительные показатели деятельности стационаров дневного пребывания  ГБУЗ «ТОКВКД»  </vt:lpstr>
      <vt:lpstr>Число пациентов,  получивших физиотерапевтическое лечение</vt:lpstr>
      <vt:lpstr>Распределение  город/село</vt:lpstr>
      <vt:lpstr>Презентация PowerPoint</vt:lpstr>
      <vt:lpstr>Распределение по нозологиям</vt:lpstr>
      <vt:lpstr>Охват физиолечением стационарных больных </vt:lpstr>
      <vt:lpstr>Лабораторные исследований в разрезе отделений</vt:lpstr>
      <vt:lpstr>Динамика исследований по видам</vt:lpstr>
      <vt:lpstr>Динамика по видам исследований</vt:lpstr>
      <vt:lpstr>Серологический отдел</vt:lpstr>
      <vt:lpstr>ДИНАМИКА</vt:lpstr>
      <vt:lpstr>Презентация PowerPoint</vt:lpstr>
      <vt:lpstr>Бактериологический отдел</vt:lpstr>
      <vt:lpstr>Общеклинические анализы</vt:lpstr>
      <vt:lpstr>Презентация PowerPoint</vt:lpstr>
      <vt:lpstr>Презентация PowerPoint</vt:lpstr>
      <vt:lpstr>Презентация PowerPoint</vt:lpstr>
      <vt:lpstr>ЧИСЛО ДНЕЙ ВРЕМЕННОЙ НЕТРУДСПОСОБНОСТИ ПО ВСЕМ ПРИЧИНАМ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Работа врачебной комиссии</vt:lpstr>
      <vt:lpstr>Презентация PowerPoint</vt:lpstr>
      <vt:lpstr>  Контроль качества и безопасности медицинской деятельности </vt:lpstr>
      <vt:lpstr>Работа кабинета  организационно-методической и научной работы  </vt:lpstr>
      <vt:lpstr>Выходы в организованные коллективы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Информационно-разъяснительная работа </vt:lpstr>
      <vt:lpstr>Презентация PowerPoint</vt:lpstr>
      <vt:lpstr>Презентация PowerPoint</vt:lpstr>
      <vt:lpstr>Презентация PowerPoint</vt:lpstr>
      <vt:lpstr>Финансирование   Доходы</vt:lpstr>
      <vt:lpstr>Презентация PowerPoint</vt:lpstr>
      <vt:lpstr>Расходы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90</cp:revision>
  <dcterms:created xsi:type="dcterms:W3CDTF">2023-01-25T09:52:23Z</dcterms:created>
  <dcterms:modified xsi:type="dcterms:W3CDTF">2024-04-09T08:21:13Z</dcterms:modified>
</cp:coreProperties>
</file>